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57" r:id="rId3"/>
    <p:sldId id="269" r:id="rId4"/>
    <p:sldId id="270" r:id="rId5"/>
    <p:sldId id="299" r:id="rId6"/>
    <p:sldId id="318" r:id="rId7"/>
    <p:sldId id="319" r:id="rId8"/>
    <p:sldId id="320" r:id="rId9"/>
    <p:sldId id="297" r:id="rId10"/>
    <p:sldId id="316" r:id="rId11"/>
    <p:sldId id="317" r:id="rId12"/>
    <p:sldId id="304" r:id="rId13"/>
    <p:sldId id="306" r:id="rId14"/>
    <p:sldId id="325" r:id="rId15"/>
    <p:sldId id="311" r:id="rId16"/>
    <p:sldId id="321" r:id="rId17"/>
    <p:sldId id="322" r:id="rId18"/>
    <p:sldId id="301" r:id="rId19"/>
    <p:sldId id="323" r:id="rId20"/>
    <p:sldId id="286" r:id="rId21"/>
    <p:sldId id="314" r:id="rId22"/>
    <p:sldId id="280" r:id="rId23"/>
    <p:sldId id="296" r:id="rId24"/>
    <p:sldId id="274" r:id="rId25"/>
    <p:sldId id="276" r:id="rId26"/>
    <p:sldId id="278" r:id="rId27"/>
    <p:sldId id="315" r:id="rId28"/>
    <p:sldId id="287" r:id="rId29"/>
  </p:sldIdLst>
  <p:sldSz cx="9144000" cy="6858000" type="screen4x3"/>
  <p:notesSz cx="6819900" cy="99187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47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1" autoAdjust="0"/>
    <p:restoredTop sz="94400" autoAdjust="0"/>
  </p:normalViewPr>
  <p:slideViewPr>
    <p:cSldViewPr>
      <p:cViewPr varScale="1">
        <p:scale>
          <a:sx n="103" d="100"/>
          <a:sy n="103" d="100"/>
        </p:scale>
        <p:origin x="138" y="114"/>
      </p:cViewPr>
      <p:guideLst>
        <p:guide orient="horz" pos="2160"/>
        <p:guide pos="2880"/>
      </p:guideLst>
    </p:cSldViewPr>
  </p:slideViewPr>
  <p:notesTextViewPr>
    <p:cViewPr>
      <p:scale>
        <a:sx n="1" d="1"/>
        <a:sy n="1" d="1"/>
      </p:scale>
      <p:origin x="0" y="0"/>
    </p:cViewPr>
  </p:notesTextViewPr>
  <p:sorterViewPr>
    <p:cViewPr>
      <p:scale>
        <a:sx n="100" d="100"/>
        <a:sy n="100" d="100"/>
      </p:scale>
      <p:origin x="0" y="55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5925" cy="4953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62388" y="0"/>
            <a:ext cx="2955925" cy="495300"/>
          </a:xfrm>
          <a:prstGeom prst="rect">
            <a:avLst/>
          </a:prstGeom>
        </p:spPr>
        <p:txBody>
          <a:bodyPr vert="horz" lIns="91440" tIns="45720" rIns="91440" bIns="45720" rtlCol="0"/>
          <a:lstStyle>
            <a:lvl1pPr algn="r">
              <a:defRPr sz="1200"/>
            </a:lvl1pPr>
          </a:lstStyle>
          <a:p>
            <a:fld id="{A0FC8E09-0A78-419A-A191-1EA175804536}" type="datetimeFigureOut">
              <a:rPr lang="de-DE" smtClean="0"/>
              <a:t>06.04.2018</a:t>
            </a:fld>
            <a:endParaRPr lang="de-DE"/>
          </a:p>
        </p:txBody>
      </p:sp>
      <p:sp>
        <p:nvSpPr>
          <p:cNvPr id="4" name="Folienbildplatzhalter 3"/>
          <p:cNvSpPr>
            <a:spLocks noGrp="1" noRot="1" noChangeAspect="1"/>
          </p:cNvSpPr>
          <p:nvPr>
            <p:ph type="sldImg" idx="2"/>
          </p:nvPr>
        </p:nvSpPr>
        <p:spPr>
          <a:xfrm>
            <a:off x="930275" y="744538"/>
            <a:ext cx="4959350" cy="3719512"/>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2625" y="4711700"/>
            <a:ext cx="5454650" cy="44624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1813"/>
            <a:ext cx="2955925" cy="4953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62388" y="9421813"/>
            <a:ext cx="2955925" cy="495300"/>
          </a:xfrm>
          <a:prstGeom prst="rect">
            <a:avLst/>
          </a:prstGeom>
        </p:spPr>
        <p:txBody>
          <a:bodyPr vert="horz" lIns="91440" tIns="45720" rIns="91440" bIns="45720" rtlCol="0" anchor="b"/>
          <a:lstStyle>
            <a:lvl1pPr algn="r">
              <a:defRPr sz="1200"/>
            </a:lvl1pPr>
          </a:lstStyle>
          <a:p>
            <a:fld id="{ECFFC329-C685-44C7-B8E1-1B2423168642}" type="slidenum">
              <a:rPr lang="de-DE" smtClean="0"/>
              <a:t>‹Nr.›</a:t>
            </a:fld>
            <a:endParaRPr lang="de-DE"/>
          </a:p>
        </p:txBody>
      </p:sp>
    </p:spTree>
    <p:extLst>
      <p:ext uri="{BB962C8B-B14F-4D97-AF65-F5344CB8AC3E}">
        <p14:creationId xmlns:p14="http://schemas.microsoft.com/office/powerpoint/2010/main" val="3680411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ECFFC329-C685-44C7-B8E1-1B2423168642}" type="slidenum">
              <a:rPr lang="de-DE" smtClean="0"/>
              <a:t>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ECFFC329-C685-44C7-B8E1-1B2423168642}" type="slidenum">
              <a:rPr lang="de-DE" smtClean="0"/>
              <a:t>10</a:t>
            </a:fld>
            <a:endParaRPr lang="de-DE"/>
          </a:p>
        </p:txBody>
      </p:sp>
    </p:spTree>
    <p:extLst>
      <p:ext uri="{BB962C8B-B14F-4D97-AF65-F5344CB8AC3E}">
        <p14:creationId xmlns:p14="http://schemas.microsoft.com/office/powerpoint/2010/main" val="1721083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8" name="Titel 7"/>
          <p:cNvSpPr>
            <a:spLocks noGrp="1"/>
          </p:cNvSpPr>
          <p:nvPr>
            <p:ph type="ctrTitle"/>
          </p:nvPr>
        </p:nvSpPr>
        <p:spPr>
          <a:xfrm>
            <a:off x="3419871" y="3886200"/>
            <a:ext cx="4657327" cy="990600"/>
          </a:xfrm>
        </p:spPr>
        <p:txBody>
          <a:bodyPr anchor="t" anchorCtr="0"/>
          <a:lstStyle>
            <a:lvl1pPr algn="r">
              <a:defRPr sz="3200">
                <a:solidFill>
                  <a:schemeClr val="tx1"/>
                </a:solidFill>
              </a:defRPr>
            </a:lvl1pPr>
          </a:lstStyle>
          <a:p>
            <a:r>
              <a:rPr kumimoji="0" lang="de-DE"/>
              <a:t>Titelmasterformat durch Klicken bearbeiten</a:t>
            </a:r>
            <a:endParaRPr kumimoji="0" lang="en-US" dirty="0"/>
          </a:p>
        </p:txBody>
      </p:sp>
      <p:sp>
        <p:nvSpPr>
          <p:cNvPr id="9" name="Untertitel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a:t>Formatvorlage des Untertitelmasters durch Klicken bearbeiten</a:t>
            </a:r>
            <a:endParaRPr kumimoji="0" lang="en-US"/>
          </a:p>
        </p:txBody>
      </p:sp>
      <p:sp>
        <p:nvSpPr>
          <p:cNvPr id="21" name="Rechteck 20"/>
          <p:cNvSpPr/>
          <p:nvPr/>
        </p:nvSpPr>
        <p:spPr>
          <a:xfrm>
            <a:off x="3131839" y="3648075"/>
            <a:ext cx="5088235"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htec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p:nvSpPr>
        <p:spPr>
          <a:xfrm>
            <a:off x="3131840"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htec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Fußzeilenplatzhalter 1"/>
          <p:cNvSpPr>
            <a:spLocks noGrp="1"/>
          </p:cNvSpPr>
          <p:nvPr>
            <p:ph type="ftr" sz="quarter" idx="10"/>
          </p:nvPr>
        </p:nvSpPr>
        <p:spPr/>
        <p:txBody>
          <a:bodyPr/>
          <a:lstStyle/>
          <a:p>
            <a:r>
              <a:rPr lang="de-DE"/>
              <a:t>Verein Für ein lebenswertes Mainz und Reinhessen –</a:t>
            </a:r>
          </a:p>
          <a:p>
            <a:r>
              <a:rPr lang="de-DE"/>
              <a:t>Gegen Fluglärm und den Ausbau des Frankfurter Flughafens e.V.</a:t>
            </a:r>
            <a:endParaRPr lang="de-DE" dirty="0"/>
          </a:p>
        </p:txBody>
      </p:sp>
      <p:sp>
        <p:nvSpPr>
          <p:cNvPr id="3" name="Foliennummernplatzhalter 2"/>
          <p:cNvSpPr>
            <a:spLocks noGrp="1"/>
          </p:cNvSpPr>
          <p:nvPr>
            <p:ph type="sldNum" sz="quarter" idx="11"/>
          </p:nvPr>
        </p:nvSpPr>
        <p:spPr/>
        <p:txBody>
          <a:bodyPr/>
          <a:lstStyle/>
          <a:p>
            <a:fld id="{A5195538-A498-4382-97B2-531514DB3483}" type="slidenum">
              <a:rPr lang="de-DE" smtClean="0"/>
              <a:pPr/>
              <a:t>‹Nr.›</a:t>
            </a:fld>
            <a:endParaRPr lang="de-DE" dirty="0"/>
          </a:p>
        </p:txBody>
      </p:sp>
      <p:pic>
        <p:nvPicPr>
          <p:cNvPr id="102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5576" y="3645024"/>
            <a:ext cx="2249979"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Grafik 14" descr="lebenswertesmainzlogo-email.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2634" y="188641"/>
            <a:ext cx="864095" cy="86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fik 1" descr="20cm-Nachtflug-Nein-Danke.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172400" y="18873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ctr">
              <a:defRPr/>
            </a:lvl1pPr>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Fußzeilenplatzhalter 3"/>
          <p:cNvSpPr>
            <a:spLocks noGrp="1"/>
          </p:cNvSpPr>
          <p:nvPr>
            <p:ph type="ftr" sz="quarter" idx="10"/>
          </p:nvPr>
        </p:nvSpPr>
        <p:spPr/>
        <p:txBody>
          <a:bodyPr/>
          <a:lstStyle/>
          <a:p>
            <a:r>
              <a:rPr lang="de-DE"/>
              <a:t>Verein Für ein lebenswertes Mainz und Reinhessen –</a:t>
            </a:r>
          </a:p>
          <a:p>
            <a:r>
              <a:rPr lang="de-DE"/>
              <a:t>Gegen Fluglärm und den Ausbau des Frankfurter Flughafens e.V.</a:t>
            </a:r>
            <a:endParaRPr lang="de-DE" dirty="0"/>
          </a:p>
        </p:txBody>
      </p:sp>
      <p:sp>
        <p:nvSpPr>
          <p:cNvPr id="5" name="Foliennummernplatzhalter 4"/>
          <p:cNvSpPr>
            <a:spLocks noGrp="1"/>
          </p:cNvSpPr>
          <p:nvPr>
            <p:ph type="sldNum" sz="quarter" idx="11"/>
          </p:nvPr>
        </p:nvSpPr>
        <p:spPr/>
        <p:txBody>
          <a:bodyPr/>
          <a:lstStyle/>
          <a:p>
            <a:fld id="{A5195538-A498-4382-97B2-531514DB3483}" type="slidenum">
              <a:rPr lang="de-DE" smtClean="0"/>
              <a:pPr/>
              <a:t>‹Nr.›</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9" name="Gerade Verbindung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4" name="Foliennummernplatzhalter 22"/>
          <p:cNvSpPr>
            <a:spLocks noGrp="1"/>
          </p:cNvSpPr>
          <p:nvPr>
            <p:ph type="sldNum" sz="quarter" idx="4"/>
          </p:nvPr>
        </p:nvSpPr>
        <p:spPr>
          <a:xfrm>
            <a:off x="612648" y="6356350"/>
            <a:ext cx="791000" cy="365760"/>
          </a:xfrm>
          <a:prstGeom prst="rect">
            <a:avLst/>
          </a:prstGeom>
        </p:spPr>
        <p:txBody>
          <a:bodyPr vert="horz"/>
          <a:lstStyle>
            <a:lvl1pPr algn="l" eaLnBrk="1" latinLnBrk="0" hangingPunct="1">
              <a:defRPr kumimoji="0" sz="1400">
                <a:solidFill>
                  <a:schemeClr val="tx2"/>
                </a:solidFill>
              </a:defRPr>
            </a:lvl1pPr>
          </a:lstStyle>
          <a:p>
            <a:fld id="{A5195538-A498-4382-97B2-531514DB3483}" type="slidenum">
              <a:rPr lang="de-DE" smtClean="0"/>
              <a:pPr/>
              <a:t>‹Nr.›</a:t>
            </a:fld>
            <a:endParaRPr lang="de-DE" dirty="0"/>
          </a:p>
        </p:txBody>
      </p:sp>
      <p:sp>
        <p:nvSpPr>
          <p:cNvPr id="15" name="Gerade Verbindung 14"/>
          <p:cNvSpPr>
            <a:spLocks noChangeShapeType="1"/>
          </p:cNvSpPr>
          <p:nvPr userDrawn="1"/>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6" name="Gleichschenkliges Dreieck 15"/>
          <p:cNvSpPr>
            <a:spLocks noChangeAspect="1"/>
          </p:cNvSpPr>
          <p:nvPr userDrawn="1"/>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Fußzeilenplatzhalter 4"/>
          <p:cNvSpPr>
            <a:spLocks noGrp="1"/>
          </p:cNvSpPr>
          <p:nvPr>
            <p:ph type="ftr" sz="quarter" idx="3"/>
          </p:nvPr>
        </p:nvSpPr>
        <p:spPr>
          <a:xfrm>
            <a:off x="3131840" y="6356350"/>
            <a:ext cx="5760640" cy="365760"/>
          </a:xfrm>
          <a:prstGeom prst="rect">
            <a:avLst/>
          </a:prstGeom>
        </p:spPr>
        <p:txBody>
          <a:bodyPr vert="horz" anchor="ctr"/>
          <a:lstStyle>
            <a:lvl1pPr algn="r">
              <a:defRPr kumimoji="0" lang="de-DE" sz="1400" smtClean="0">
                <a:solidFill>
                  <a:schemeClr val="tx2"/>
                </a:solidFill>
              </a:defRPr>
            </a:lvl1pPr>
          </a:lstStyle>
          <a:p>
            <a:r>
              <a:rPr lang="de-DE"/>
              <a:t>Verein Für ein lebenswertes Mainz und Reinhessen –</a:t>
            </a:r>
          </a:p>
          <a:p>
            <a:r>
              <a:rPr lang="de-DE"/>
              <a:t>Gegen Fluglärm und den Ausbau des Frankfurter Flughafens e.V.</a:t>
            </a:r>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ctr">
              <a:defRPr/>
            </a:lvl1pPr>
          </a:lstStyle>
          <a:p>
            <a:r>
              <a:rPr kumimoji="0" lang="de-DE"/>
              <a:t>Titelmasterformat durch Klicken bearbeiten</a:t>
            </a:r>
            <a:endParaRPr kumimoji="0" lang="en-US" dirty="0"/>
          </a:p>
        </p:txBody>
      </p:sp>
      <p:sp>
        <p:nvSpPr>
          <p:cNvPr id="8" name="Inhaltsplatzhalter 7"/>
          <p:cNvSpPr>
            <a:spLocks noGrp="1"/>
          </p:cNvSpPr>
          <p:nvPr>
            <p:ph sz="quarter" idx="1"/>
          </p:nvPr>
        </p:nvSpPr>
        <p:spPr>
          <a:xfrm>
            <a:off x="457200" y="1219200"/>
            <a:ext cx="8435280" cy="4937760"/>
          </a:xfrm>
        </p:spPr>
        <p:txBody>
          <a:body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3" name="Fußzeilenplatzhalter 2"/>
          <p:cNvSpPr>
            <a:spLocks noGrp="1"/>
          </p:cNvSpPr>
          <p:nvPr>
            <p:ph type="ftr" sz="quarter" idx="10"/>
          </p:nvPr>
        </p:nvSpPr>
        <p:spPr/>
        <p:txBody>
          <a:bodyPr/>
          <a:lstStyle/>
          <a:p>
            <a:r>
              <a:rPr lang="de-DE"/>
              <a:t>Verein Für ein lebenswertes Mainz und Reinhessen –</a:t>
            </a:r>
          </a:p>
          <a:p>
            <a:r>
              <a:rPr lang="de-DE"/>
              <a:t>Gegen Fluglärm und den Ausbau des Frankfurter Flughafens e.V.</a:t>
            </a:r>
            <a:endParaRPr lang="de-DE" dirty="0"/>
          </a:p>
        </p:txBody>
      </p:sp>
      <p:sp>
        <p:nvSpPr>
          <p:cNvPr id="4" name="Foliennummernplatzhalter 3"/>
          <p:cNvSpPr>
            <a:spLocks noGrp="1"/>
          </p:cNvSpPr>
          <p:nvPr>
            <p:ph type="sldNum" sz="quarter" idx="11"/>
          </p:nvPr>
        </p:nvSpPr>
        <p:spPr/>
        <p:txBody>
          <a:bodyPr/>
          <a:lstStyle/>
          <a:p>
            <a:fld id="{A5195538-A498-4382-97B2-531514DB3483}" type="slidenum">
              <a:rPr lang="de-DE" smtClean="0"/>
              <a:pPr/>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de-DE"/>
              <a:t>Titelmasterformat durch Klicken bearbeiten</a:t>
            </a:r>
            <a:endParaRPr kumimoji="0" lang="en-US"/>
          </a:p>
        </p:txBody>
      </p:sp>
      <p:sp>
        <p:nvSpPr>
          <p:cNvPr id="3" name="Textplatzhalt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a:t>Textmasterformat bearbeiten</a:t>
            </a:r>
          </a:p>
        </p:txBody>
      </p:sp>
      <p:sp>
        <p:nvSpPr>
          <p:cNvPr id="7" name="Rechtec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Fußzeilenplatzhalter 3"/>
          <p:cNvSpPr>
            <a:spLocks noGrp="1"/>
          </p:cNvSpPr>
          <p:nvPr>
            <p:ph type="ftr" sz="quarter" idx="10"/>
          </p:nvPr>
        </p:nvSpPr>
        <p:spPr/>
        <p:txBody>
          <a:bodyPr/>
          <a:lstStyle/>
          <a:p>
            <a:r>
              <a:rPr lang="de-DE"/>
              <a:t>Verein Für ein lebenswertes Mainz und Reinhessen –</a:t>
            </a:r>
          </a:p>
          <a:p>
            <a:r>
              <a:rPr lang="de-DE"/>
              <a:t>Gegen Fluglärm und den Ausbau des Frankfurter Flughafens e.V.</a:t>
            </a:r>
            <a:endParaRPr lang="de-DE" dirty="0"/>
          </a:p>
        </p:txBody>
      </p:sp>
      <p:sp>
        <p:nvSpPr>
          <p:cNvPr id="5" name="Foliennummernplatzhalter 4"/>
          <p:cNvSpPr>
            <a:spLocks noGrp="1"/>
          </p:cNvSpPr>
          <p:nvPr>
            <p:ph type="sldNum" sz="quarter" idx="11"/>
          </p:nvPr>
        </p:nvSpPr>
        <p:spPr/>
        <p:txBody>
          <a:bodyPr/>
          <a:lstStyle/>
          <a:p>
            <a:fld id="{A5195538-A498-4382-97B2-531514DB3483}" type="slidenum">
              <a:rPr lang="de-DE" smtClean="0"/>
              <a:pPr/>
              <a:t>‹Nr.›</a:t>
            </a:fld>
            <a:endParaRPr lang="de-DE"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457200" y="1219200"/>
            <a:ext cx="4041648" cy="4937760"/>
          </a:xfrm>
        </p:spPr>
        <p:txBody>
          <a:body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11" name="Inhaltsplatzhalter 10"/>
          <p:cNvSpPr>
            <a:spLocks noGrp="1"/>
          </p:cNvSpPr>
          <p:nvPr>
            <p:ph sz="quarter" idx="2"/>
          </p:nvPr>
        </p:nvSpPr>
        <p:spPr>
          <a:xfrm>
            <a:off x="4632198" y="1216152"/>
            <a:ext cx="4041648" cy="4937760"/>
          </a:xfrm>
        </p:spPr>
        <p:txBody>
          <a:body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14" name="Titel 1"/>
          <p:cNvSpPr>
            <a:spLocks noGrp="1"/>
          </p:cNvSpPr>
          <p:nvPr>
            <p:ph type="title"/>
          </p:nvPr>
        </p:nvSpPr>
        <p:spPr>
          <a:xfrm>
            <a:off x="1115616" y="152400"/>
            <a:ext cx="6912768" cy="990600"/>
          </a:xfrm>
        </p:spPr>
        <p:txBody>
          <a:bodyPr/>
          <a:lstStyle>
            <a:lvl1pPr algn="ctr">
              <a:defRPr/>
            </a:lvl1pPr>
          </a:lstStyle>
          <a:p>
            <a:r>
              <a:rPr kumimoji="0" lang="de-DE"/>
              <a:t>Titelmasterformat durch Klicken bearbeiten</a:t>
            </a:r>
            <a:endParaRPr kumimoji="0" lang="en-US" dirty="0"/>
          </a:p>
        </p:txBody>
      </p:sp>
      <p:sp>
        <p:nvSpPr>
          <p:cNvPr id="2" name="Fußzeilenplatzhalter 1"/>
          <p:cNvSpPr>
            <a:spLocks noGrp="1"/>
          </p:cNvSpPr>
          <p:nvPr>
            <p:ph type="ftr" sz="quarter" idx="10"/>
          </p:nvPr>
        </p:nvSpPr>
        <p:spPr/>
        <p:txBody>
          <a:bodyPr/>
          <a:lstStyle/>
          <a:p>
            <a:r>
              <a:rPr lang="de-DE"/>
              <a:t>Verein Für ein lebenswertes Mainz und Reinhessen –</a:t>
            </a:r>
          </a:p>
          <a:p>
            <a:r>
              <a:rPr lang="de-DE"/>
              <a:t>Gegen Fluglärm und den Ausbau des Frankfurter Flughafens e.V.</a:t>
            </a:r>
            <a:endParaRPr lang="de-DE" dirty="0"/>
          </a:p>
        </p:txBody>
      </p:sp>
      <p:sp>
        <p:nvSpPr>
          <p:cNvPr id="3" name="Foliennummernplatzhalter 2"/>
          <p:cNvSpPr>
            <a:spLocks noGrp="1"/>
          </p:cNvSpPr>
          <p:nvPr>
            <p:ph type="sldNum" sz="quarter" idx="11"/>
          </p:nvPr>
        </p:nvSpPr>
        <p:spPr/>
        <p:txBody>
          <a:bodyPr/>
          <a:lstStyle/>
          <a:p>
            <a:fld id="{A5195538-A498-4382-97B2-531514DB3483}" type="slidenum">
              <a:rPr lang="de-DE" smtClean="0"/>
              <a:pPr/>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 bearbeiten</a:t>
            </a:r>
          </a:p>
        </p:txBody>
      </p:sp>
      <p:sp>
        <p:nvSpPr>
          <p:cNvPr id="4" name="Textplatzhalt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 bearbeiten</a:t>
            </a:r>
          </a:p>
        </p:txBody>
      </p:sp>
      <p:sp>
        <p:nvSpPr>
          <p:cNvPr id="11" name="Inhaltsplatzhalter 10"/>
          <p:cNvSpPr>
            <a:spLocks noGrp="1"/>
          </p:cNvSpPr>
          <p:nvPr>
            <p:ph sz="quarter" idx="2"/>
          </p:nvPr>
        </p:nvSpPr>
        <p:spPr>
          <a:xfrm>
            <a:off x="457200" y="2133600"/>
            <a:ext cx="4038600" cy="4038600"/>
          </a:xfrm>
        </p:spPr>
        <p:txBody>
          <a:body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13" name="Inhaltsplatzhalter 12"/>
          <p:cNvSpPr>
            <a:spLocks noGrp="1"/>
          </p:cNvSpPr>
          <p:nvPr>
            <p:ph sz="quarter" idx="4"/>
          </p:nvPr>
        </p:nvSpPr>
        <p:spPr>
          <a:xfrm>
            <a:off x="4648200" y="2133600"/>
            <a:ext cx="4038600" cy="4038600"/>
          </a:xfrm>
        </p:spPr>
        <p:txBody>
          <a:body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16" name="Titel 1"/>
          <p:cNvSpPr>
            <a:spLocks noGrp="1"/>
          </p:cNvSpPr>
          <p:nvPr>
            <p:ph type="title"/>
          </p:nvPr>
        </p:nvSpPr>
        <p:spPr>
          <a:xfrm>
            <a:off x="1115616" y="152400"/>
            <a:ext cx="6912768" cy="990600"/>
          </a:xfrm>
        </p:spPr>
        <p:txBody>
          <a:bodyPr/>
          <a:lstStyle>
            <a:lvl1pPr algn="ctr">
              <a:defRPr/>
            </a:lvl1pPr>
          </a:lstStyle>
          <a:p>
            <a:r>
              <a:rPr kumimoji="0" lang="de-DE"/>
              <a:t>Titelmasterformat durch Klicken bearbeiten</a:t>
            </a:r>
            <a:endParaRPr kumimoji="0" lang="en-US"/>
          </a:p>
        </p:txBody>
      </p:sp>
      <p:sp>
        <p:nvSpPr>
          <p:cNvPr id="2" name="Fußzeilenplatzhalter 1"/>
          <p:cNvSpPr>
            <a:spLocks noGrp="1"/>
          </p:cNvSpPr>
          <p:nvPr>
            <p:ph type="ftr" sz="quarter" idx="10"/>
          </p:nvPr>
        </p:nvSpPr>
        <p:spPr/>
        <p:txBody>
          <a:bodyPr/>
          <a:lstStyle/>
          <a:p>
            <a:r>
              <a:rPr lang="de-DE"/>
              <a:t>Verein Für ein lebenswertes Mainz und Reinhessen –</a:t>
            </a:r>
          </a:p>
          <a:p>
            <a:r>
              <a:rPr lang="de-DE"/>
              <a:t>Gegen Fluglärm und den Ausbau des Frankfurter Flughafens e.V.</a:t>
            </a:r>
            <a:endParaRPr lang="de-DE" dirty="0"/>
          </a:p>
        </p:txBody>
      </p:sp>
      <p:sp>
        <p:nvSpPr>
          <p:cNvPr id="5" name="Foliennummernplatzhalter 4"/>
          <p:cNvSpPr>
            <a:spLocks noGrp="1"/>
          </p:cNvSpPr>
          <p:nvPr>
            <p:ph type="sldNum" sz="quarter" idx="11"/>
          </p:nvPr>
        </p:nvSpPr>
        <p:spPr/>
        <p:txBody>
          <a:bodyPr/>
          <a:lstStyle/>
          <a:p>
            <a:fld id="{A5195538-A498-4382-97B2-531514DB3483}" type="slidenum">
              <a:rPr lang="de-DE" smtClean="0"/>
              <a:pPr/>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1" name="Titel 1"/>
          <p:cNvSpPr>
            <a:spLocks noGrp="1"/>
          </p:cNvSpPr>
          <p:nvPr>
            <p:ph type="title"/>
          </p:nvPr>
        </p:nvSpPr>
        <p:spPr>
          <a:xfrm>
            <a:off x="1115616" y="152400"/>
            <a:ext cx="6912768" cy="990600"/>
          </a:xfrm>
        </p:spPr>
        <p:txBody>
          <a:bodyPr/>
          <a:lstStyle>
            <a:lvl1pPr algn="ctr">
              <a:defRPr/>
            </a:lvl1pPr>
          </a:lstStyle>
          <a:p>
            <a:r>
              <a:rPr kumimoji="0" lang="de-DE"/>
              <a:t>Titelmasterformat durch Klicken bearbeiten</a:t>
            </a:r>
            <a:endParaRPr kumimoji="0" lang="en-US"/>
          </a:p>
        </p:txBody>
      </p:sp>
      <p:sp>
        <p:nvSpPr>
          <p:cNvPr id="2" name="Fußzeilenplatzhalter 1"/>
          <p:cNvSpPr>
            <a:spLocks noGrp="1"/>
          </p:cNvSpPr>
          <p:nvPr>
            <p:ph type="ftr" sz="quarter" idx="10"/>
          </p:nvPr>
        </p:nvSpPr>
        <p:spPr/>
        <p:txBody>
          <a:bodyPr/>
          <a:lstStyle/>
          <a:p>
            <a:r>
              <a:rPr lang="de-DE"/>
              <a:t>Verein Für ein lebenswertes Mainz und Reinhessen –</a:t>
            </a:r>
          </a:p>
          <a:p>
            <a:r>
              <a:rPr lang="de-DE"/>
              <a:t>Gegen Fluglärm und den Ausbau des Frankfurter Flughafens e.V.</a:t>
            </a:r>
            <a:endParaRPr lang="de-DE" dirty="0"/>
          </a:p>
        </p:txBody>
      </p:sp>
      <p:sp>
        <p:nvSpPr>
          <p:cNvPr id="3" name="Foliennummernplatzhalter 2"/>
          <p:cNvSpPr>
            <a:spLocks noGrp="1"/>
          </p:cNvSpPr>
          <p:nvPr>
            <p:ph type="sldNum" sz="quarter" idx="11"/>
          </p:nvPr>
        </p:nvSpPr>
        <p:spPr/>
        <p:txBody>
          <a:bodyPr/>
          <a:lstStyle/>
          <a:p>
            <a:fld id="{A5195538-A498-4382-97B2-531514DB3483}" type="slidenum">
              <a:rPr lang="de-DE" smtClean="0"/>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6" name="Foliennummernplatzhalter 22"/>
          <p:cNvSpPr>
            <a:spLocks noGrp="1"/>
          </p:cNvSpPr>
          <p:nvPr>
            <p:ph type="sldNum" sz="quarter" idx="4"/>
          </p:nvPr>
        </p:nvSpPr>
        <p:spPr>
          <a:xfrm>
            <a:off x="612648" y="6356350"/>
            <a:ext cx="791000" cy="365760"/>
          </a:xfrm>
          <a:prstGeom prst="rect">
            <a:avLst/>
          </a:prstGeom>
        </p:spPr>
        <p:txBody>
          <a:bodyPr vert="horz"/>
          <a:lstStyle>
            <a:lvl1pPr algn="l" eaLnBrk="1" latinLnBrk="0" hangingPunct="1">
              <a:defRPr kumimoji="0" sz="1400">
                <a:solidFill>
                  <a:schemeClr val="tx2"/>
                </a:solidFill>
              </a:defRPr>
            </a:lvl1pPr>
          </a:lstStyle>
          <a:p>
            <a:fld id="{A5195538-A498-4382-97B2-531514DB3483}" type="slidenum">
              <a:rPr lang="de-DE" smtClean="0"/>
              <a:pPr/>
              <a:t>‹Nr.›</a:t>
            </a:fld>
            <a:endParaRPr lang="de-DE" dirty="0"/>
          </a:p>
        </p:txBody>
      </p:sp>
      <p:sp>
        <p:nvSpPr>
          <p:cNvPr id="11" name="Gerade Verbindung 10"/>
          <p:cNvSpPr>
            <a:spLocks noChangeShapeType="1"/>
          </p:cNvSpPr>
          <p:nvPr userDrawn="1"/>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2" name="Gleichschenkliges Dreieck 11"/>
          <p:cNvSpPr>
            <a:spLocks noChangeAspect="1"/>
          </p:cNvSpPr>
          <p:nvPr userDrawn="1"/>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Fußzeilenplatzhalter 4"/>
          <p:cNvSpPr>
            <a:spLocks noGrp="1"/>
          </p:cNvSpPr>
          <p:nvPr>
            <p:ph type="ftr" sz="quarter" idx="3"/>
          </p:nvPr>
        </p:nvSpPr>
        <p:spPr>
          <a:xfrm>
            <a:off x="3131840" y="6356350"/>
            <a:ext cx="5760640" cy="365760"/>
          </a:xfrm>
          <a:prstGeom prst="rect">
            <a:avLst/>
          </a:prstGeom>
        </p:spPr>
        <p:txBody>
          <a:bodyPr vert="horz" anchor="ctr"/>
          <a:lstStyle>
            <a:lvl1pPr algn="r">
              <a:defRPr kumimoji="0" lang="de-DE" sz="1400" smtClean="0">
                <a:solidFill>
                  <a:schemeClr val="tx2"/>
                </a:solidFill>
              </a:defRPr>
            </a:lvl1pPr>
          </a:lstStyle>
          <a:p>
            <a:r>
              <a:rPr lang="de-DE"/>
              <a:t>Verein Für ein lebenswertes Mainz und Reinhessen –</a:t>
            </a:r>
          </a:p>
          <a:p>
            <a:r>
              <a:rPr lang="de-DE"/>
              <a:t>Gegen Fluglärm und den Ausbau des Frankfurter Flughafens e.V.</a:t>
            </a:r>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de-DE"/>
              <a:t>Titelmasterformat durch Klicken bearbeiten</a:t>
            </a:r>
            <a:endParaRPr kumimoji="0" lang="en-US"/>
          </a:p>
        </p:txBody>
      </p:sp>
      <p:sp>
        <p:nvSpPr>
          <p:cNvPr id="3" name="Textplatzhalt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de-DE"/>
              <a:t>Textmasterformat bearbeiten</a:t>
            </a:r>
          </a:p>
        </p:txBody>
      </p:sp>
      <p:sp>
        <p:nvSpPr>
          <p:cNvPr id="10" name="Gerade Verbindung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Inhaltsplatzhalter 11"/>
          <p:cNvSpPr>
            <a:spLocks noGrp="1"/>
          </p:cNvSpPr>
          <p:nvPr>
            <p:ph sz="quarter" idx="1"/>
          </p:nvPr>
        </p:nvSpPr>
        <p:spPr>
          <a:xfrm>
            <a:off x="304800" y="304800"/>
            <a:ext cx="5715000" cy="5715000"/>
          </a:xfrm>
        </p:spPr>
        <p:txBody>
          <a:body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16" name="Foliennummernplatzhalter 22"/>
          <p:cNvSpPr>
            <a:spLocks noGrp="1"/>
          </p:cNvSpPr>
          <p:nvPr>
            <p:ph type="sldNum" sz="quarter" idx="4"/>
          </p:nvPr>
        </p:nvSpPr>
        <p:spPr>
          <a:xfrm>
            <a:off x="612648" y="6356350"/>
            <a:ext cx="791000" cy="365760"/>
          </a:xfrm>
          <a:prstGeom prst="rect">
            <a:avLst/>
          </a:prstGeom>
        </p:spPr>
        <p:txBody>
          <a:bodyPr vert="horz"/>
          <a:lstStyle>
            <a:lvl1pPr algn="l" eaLnBrk="1" latinLnBrk="0" hangingPunct="1">
              <a:defRPr kumimoji="0" sz="1400">
                <a:solidFill>
                  <a:schemeClr val="tx2"/>
                </a:solidFill>
              </a:defRPr>
            </a:lvl1pPr>
          </a:lstStyle>
          <a:p>
            <a:fld id="{A5195538-A498-4382-97B2-531514DB3483}" type="slidenum">
              <a:rPr lang="de-DE" smtClean="0"/>
              <a:pPr/>
              <a:t>‹Nr.›</a:t>
            </a:fld>
            <a:endParaRPr lang="de-DE" dirty="0"/>
          </a:p>
        </p:txBody>
      </p:sp>
      <p:sp>
        <p:nvSpPr>
          <p:cNvPr id="17" name="Gerade Verbindung 16"/>
          <p:cNvSpPr>
            <a:spLocks noChangeShapeType="1"/>
          </p:cNvSpPr>
          <p:nvPr userDrawn="1"/>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8" name="Gleichschenkliges Dreieck 17"/>
          <p:cNvSpPr>
            <a:spLocks noChangeAspect="1"/>
          </p:cNvSpPr>
          <p:nvPr userDrawn="1"/>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Fußzeilenplatzhalter 4"/>
          <p:cNvSpPr>
            <a:spLocks noGrp="1"/>
          </p:cNvSpPr>
          <p:nvPr>
            <p:ph type="ftr" sz="quarter" idx="3"/>
          </p:nvPr>
        </p:nvSpPr>
        <p:spPr>
          <a:xfrm>
            <a:off x="3131840" y="6356350"/>
            <a:ext cx="5760640" cy="365760"/>
          </a:xfrm>
          <a:prstGeom prst="rect">
            <a:avLst/>
          </a:prstGeom>
        </p:spPr>
        <p:txBody>
          <a:bodyPr vert="horz" anchor="ctr"/>
          <a:lstStyle>
            <a:lvl1pPr algn="r">
              <a:defRPr kumimoji="0" lang="de-DE" sz="1400" smtClean="0">
                <a:solidFill>
                  <a:schemeClr val="tx2"/>
                </a:solidFill>
              </a:defRPr>
            </a:lvl1pPr>
          </a:lstStyle>
          <a:p>
            <a:r>
              <a:rPr lang="de-DE"/>
              <a:t>Verein Für ein lebenswertes Mainz und Reinhessen –</a:t>
            </a:r>
          </a:p>
          <a:p>
            <a:r>
              <a:rPr lang="de-DE"/>
              <a:t>Gegen Fluglärm und den Ausbau des Frankfurter Flughafens e.V.</a:t>
            </a:r>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de-DE"/>
              <a:t>Titelmasterformat durch Klicken bearbeiten</a:t>
            </a:r>
            <a:endParaRPr kumimoji="0" lang="en-US"/>
          </a:p>
        </p:txBody>
      </p:sp>
      <p:sp>
        <p:nvSpPr>
          <p:cNvPr id="3" name="Bildplatzhalt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de-DE"/>
              <a:t>Bild durch Klicken auf Symbol hinzufügen</a:t>
            </a:r>
            <a:endParaRPr kumimoji="0" lang="en-US" dirty="0"/>
          </a:p>
        </p:txBody>
      </p:sp>
      <p:sp>
        <p:nvSpPr>
          <p:cNvPr id="4" name="Textplatzhalt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de-DE"/>
              <a:t>Textmasterformat bearbeiten</a:t>
            </a:r>
          </a:p>
        </p:txBody>
      </p:sp>
      <p:sp>
        <p:nvSpPr>
          <p:cNvPr id="10" name="Rechtec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Foliennummernplatzhalter 22"/>
          <p:cNvSpPr>
            <a:spLocks noGrp="1"/>
          </p:cNvSpPr>
          <p:nvPr>
            <p:ph type="sldNum" sz="quarter" idx="4"/>
          </p:nvPr>
        </p:nvSpPr>
        <p:spPr>
          <a:xfrm>
            <a:off x="612648" y="6356350"/>
            <a:ext cx="791000" cy="365760"/>
          </a:xfrm>
          <a:prstGeom prst="rect">
            <a:avLst/>
          </a:prstGeom>
        </p:spPr>
        <p:txBody>
          <a:bodyPr vert="horz"/>
          <a:lstStyle>
            <a:lvl1pPr algn="l" eaLnBrk="1" latinLnBrk="0" hangingPunct="1">
              <a:defRPr kumimoji="0" sz="1400">
                <a:solidFill>
                  <a:schemeClr val="tx2"/>
                </a:solidFill>
              </a:defRPr>
            </a:lvl1pPr>
          </a:lstStyle>
          <a:p>
            <a:fld id="{A5195538-A498-4382-97B2-531514DB3483}" type="slidenum">
              <a:rPr lang="de-DE" smtClean="0"/>
              <a:pPr/>
              <a:t>‹Nr.›</a:t>
            </a:fld>
            <a:endParaRPr lang="de-DE" dirty="0"/>
          </a:p>
        </p:txBody>
      </p:sp>
      <p:sp>
        <p:nvSpPr>
          <p:cNvPr id="16" name="Gerade Verbindung 15"/>
          <p:cNvSpPr>
            <a:spLocks noChangeShapeType="1"/>
          </p:cNvSpPr>
          <p:nvPr userDrawn="1"/>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7" name="Gleichschenkliges Dreieck 16"/>
          <p:cNvSpPr>
            <a:spLocks noChangeAspect="1"/>
          </p:cNvSpPr>
          <p:nvPr userDrawn="1"/>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Fußzeilenplatzhalter 4"/>
          <p:cNvSpPr>
            <a:spLocks noGrp="1"/>
          </p:cNvSpPr>
          <p:nvPr>
            <p:ph type="ftr" sz="quarter" idx="3"/>
          </p:nvPr>
        </p:nvSpPr>
        <p:spPr>
          <a:xfrm>
            <a:off x="3131840" y="6356350"/>
            <a:ext cx="5760640" cy="365760"/>
          </a:xfrm>
          <a:prstGeom prst="rect">
            <a:avLst/>
          </a:prstGeom>
        </p:spPr>
        <p:txBody>
          <a:bodyPr vert="horz" anchor="ctr"/>
          <a:lstStyle>
            <a:lvl1pPr algn="r">
              <a:defRPr kumimoji="0" lang="de-DE" sz="1400" smtClean="0">
                <a:solidFill>
                  <a:schemeClr val="tx2"/>
                </a:solidFill>
              </a:defRPr>
            </a:lvl1pPr>
          </a:lstStyle>
          <a:p>
            <a:r>
              <a:rPr lang="de-DE"/>
              <a:t>Verein Für ein lebenswertes Mainz und Reinhessen –</a:t>
            </a:r>
          </a:p>
          <a:p>
            <a:r>
              <a:rPr lang="de-DE"/>
              <a:t>Gegen Fluglärm und den Ausbau des Frankfurter Flughafens e.V.</a:t>
            </a:r>
            <a:endParaRPr lang="de-DE"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1115616" y="152400"/>
            <a:ext cx="6912768" cy="990600"/>
          </a:xfrm>
          <a:prstGeom prst="rect">
            <a:avLst/>
          </a:prstGeom>
        </p:spPr>
        <p:txBody>
          <a:bodyPr vert="horz" anchor="ctr" anchorCtr="0">
            <a:normAutofit/>
          </a:bodyPr>
          <a:lstStyle/>
          <a:p>
            <a:r>
              <a:rPr kumimoji="0" lang="de-DE" dirty="0"/>
              <a:t>Titelmasterformat durch Klicken bearbeiten</a:t>
            </a:r>
            <a:endParaRPr kumimoji="0" lang="en-US" dirty="0"/>
          </a:p>
        </p:txBody>
      </p:sp>
      <p:sp>
        <p:nvSpPr>
          <p:cNvPr id="13" name="Textplatzhalt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de-DE"/>
              <a:t>Textmasterformat bearbeiten</a:t>
            </a:r>
          </a:p>
          <a:p>
            <a:pPr lvl="1" eaLnBrk="1" latinLnBrk="0" hangingPunct="1"/>
            <a:r>
              <a:rPr kumimoji="0" lang="de-DE"/>
              <a:t>Zweite Ebene</a:t>
            </a:r>
          </a:p>
          <a:p>
            <a:pPr lvl="2" eaLnBrk="1" latinLnBrk="0" hangingPunct="1"/>
            <a:r>
              <a:rPr kumimoji="0" lang="de-DE"/>
              <a:t>Dritte Ebene</a:t>
            </a:r>
          </a:p>
          <a:p>
            <a:pPr lvl="3" eaLnBrk="1" latinLnBrk="0" hangingPunct="1"/>
            <a:r>
              <a:rPr kumimoji="0" lang="de-DE"/>
              <a:t>Vierte Ebene</a:t>
            </a:r>
          </a:p>
          <a:p>
            <a:pPr lvl="4" eaLnBrk="1" latinLnBrk="0" hangingPunct="1"/>
            <a:r>
              <a:rPr kumimoji="0" lang="de-DE"/>
              <a:t>Fünfte Ebene</a:t>
            </a:r>
            <a:endParaRPr kumimoji="0" lang="en-US"/>
          </a:p>
        </p:txBody>
      </p:sp>
      <p:sp>
        <p:nvSpPr>
          <p:cNvPr id="23" name="Foliennummernplatzhalter 22"/>
          <p:cNvSpPr>
            <a:spLocks noGrp="1"/>
          </p:cNvSpPr>
          <p:nvPr>
            <p:ph type="sldNum" sz="quarter" idx="4"/>
          </p:nvPr>
        </p:nvSpPr>
        <p:spPr>
          <a:xfrm>
            <a:off x="612648" y="6356350"/>
            <a:ext cx="791000" cy="365760"/>
          </a:xfrm>
          <a:prstGeom prst="rect">
            <a:avLst/>
          </a:prstGeom>
        </p:spPr>
        <p:txBody>
          <a:bodyPr vert="horz"/>
          <a:lstStyle>
            <a:lvl1pPr algn="l" eaLnBrk="1" latinLnBrk="0" hangingPunct="1">
              <a:defRPr kumimoji="0" sz="1400">
                <a:solidFill>
                  <a:schemeClr val="tx2"/>
                </a:solidFill>
              </a:defRPr>
            </a:lvl1pPr>
          </a:lstStyle>
          <a:p>
            <a:fld id="{A5195538-A498-4382-97B2-531514DB3483}" type="slidenum">
              <a:rPr lang="de-DE" smtClean="0"/>
              <a:pPr/>
              <a:t>‹Nr.›</a:t>
            </a:fld>
            <a:endParaRPr lang="de-DE" dirty="0"/>
          </a:p>
        </p:txBody>
      </p:sp>
      <p:sp>
        <p:nvSpPr>
          <p:cNvPr id="28" name="Gerade Verbindung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Gleichschenkliges Dreieck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Grafik 10" descr="lebenswertesmainzlogo-email.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2634" y="188641"/>
            <a:ext cx="864095" cy="86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1" descr="20cm-Nachtflug-Nein-Danke.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72400" y="188736"/>
            <a:ext cx="8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ußzeilenplatzhalter 4"/>
          <p:cNvSpPr>
            <a:spLocks noGrp="1"/>
          </p:cNvSpPr>
          <p:nvPr>
            <p:ph type="ftr" sz="quarter" idx="3"/>
          </p:nvPr>
        </p:nvSpPr>
        <p:spPr>
          <a:xfrm>
            <a:off x="3131840" y="6356350"/>
            <a:ext cx="5760640" cy="365760"/>
          </a:xfrm>
          <a:prstGeom prst="rect">
            <a:avLst/>
          </a:prstGeom>
        </p:spPr>
        <p:txBody>
          <a:bodyPr vert="horz" anchor="ctr"/>
          <a:lstStyle>
            <a:lvl1pPr algn="r">
              <a:defRPr kumimoji="0" lang="de-DE" sz="1400" smtClean="0">
                <a:solidFill>
                  <a:schemeClr val="tx2"/>
                </a:solidFill>
              </a:defRPr>
            </a:lvl1pPr>
          </a:lstStyle>
          <a:p>
            <a:r>
              <a:rPr lang="de-DE" dirty="0"/>
              <a:t>Verein Für ein lebenswertes Mainz und Reinhessen –</a:t>
            </a:r>
          </a:p>
          <a:p>
            <a:r>
              <a:rPr lang="de-DE" dirty="0"/>
              <a:t>Gegen Fluglärm und den Ausbau des Frankfurter Flughafens e.V.</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2.gif"/></Relationships>
</file>

<file path=ppt/slides/_rels/slide1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6.gif"/><Relationship Id="rId4" Type="http://schemas.openxmlformats.org/officeDocument/2006/relationships/image" Target="../media/image25.gif"/></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15.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gif"/><Relationship Id="rId1" Type="http://schemas.openxmlformats.org/officeDocument/2006/relationships/slideLayout" Target="../slideLayouts/slideLayout2.xml"/><Relationship Id="rId4" Type="http://schemas.openxmlformats.org/officeDocument/2006/relationships/image" Target="../media/image39.gif"/></Relationships>
</file>

<file path=ppt/slides/_rels/slide17.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gif"/><Relationship Id="rId1" Type="http://schemas.openxmlformats.org/officeDocument/2006/relationships/slideLayout" Target="../slideLayouts/slideLayout2.xml"/><Relationship Id="rId4" Type="http://schemas.openxmlformats.org/officeDocument/2006/relationships/image" Target="../media/image42.gif"/></Relationships>
</file>

<file path=ppt/slides/_rels/slide18.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de-DE" sz="2000" dirty="0"/>
              <a:t>Ordentliche Mitgliederversammlung 17. Mai 2017</a:t>
            </a:r>
          </a:p>
        </p:txBody>
      </p:sp>
      <p:sp>
        <p:nvSpPr>
          <p:cNvPr id="3" name="Untertitel 2"/>
          <p:cNvSpPr>
            <a:spLocks noGrp="1"/>
          </p:cNvSpPr>
          <p:nvPr>
            <p:ph type="subTitle" idx="1"/>
          </p:nvPr>
        </p:nvSpPr>
        <p:spPr/>
        <p:txBody>
          <a:bodyPr>
            <a:normAutofit fontScale="70000" lnSpcReduction="20000"/>
          </a:bodyPr>
          <a:lstStyle/>
          <a:p>
            <a:r>
              <a:rPr lang="de-DE" dirty="0"/>
              <a:t>Gemeindehaus St. Bernhard</a:t>
            </a:r>
          </a:p>
          <a:p>
            <a:r>
              <a:rPr lang="de-DE" dirty="0"/>
              <a:t>Hans-Böckler-Str. 21, 55128 Mainz-Bretzenheim</a:t>
            </a:r>
          </a:p>
        </p:txBody>
      </p:sp>
      <p:sp>
        <p:nvSpPr>
          <p:cNvPr id="4" name="Fußzeilenplatzhalter 4"/>
          <p:cNvSpPr>
            <a:spLocks noGrp="1"/>
          </p:cNvSpPr>
          <p:nvPr>
            <p:ph type="ftr" sz="quarter" idx="4294967295"/>
          </p:nvPr>
        </p:nvSpPr>
        <p:spPr>
          <a:xfrm>
            <a:off x="1115616" y="188640"/>
            <a:ext cx="7056784" cy="792088"/>
          </a:xfrm>
          <a:prstGeom prst="rect">
            <a:avLst/>
          </a:prstGeom>
        </p:spPr>
        <p:txBody>
          <a:bodyPr vert="horz" anchor="ctr"/>
          <a:lstStyle>
            <a:lvl1pPr algn="r">
              <a:defRPr kumimoji="0" lang="de-DE" sz="1400" smtClean="0">
                <a:solidFill>
                  <a:schemeClr val="tx2"/>
                </a:solidFill>
              </a:defRPr>
            </a:lvl1pPr>
          </a:lstStyle>
          <a:p>
            <a:pPr algn="ctr"/>
            <a:r>
              <a:rPr lang="de-DE" sz="2000" dirty="0"/>
              <a:t>Verein Für ein lebenswertes Mainz und Reinhessen –</a:t>
            </a:r>
          </a:p>
          <a:p>
            <a:pPr algn="ctr"/>
            <a:r>
              <a:rPr lang="de-DE" sz="2000" dirty="0"/>
              <a:t>Gegen Fluglärm und den Ausbau des Frankfurter Flughafens e.V.</a:t>
            </a:r>
          </a:p>
        </p:txBody>
      </p:sp>
    </p:spTree>
    <p:extLst>
      <p:ext uri="{BB962C8B-B14F-4D97-AF65-F5344CB8AC3E}">
        <p14:creationId xmlns:p14="http://schemas.microsoft.com/office/powerpoint/2010/main" val="288972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anchor="ctr">
            <a:normAutofit/>
          </a:bodyPr>
          <a:lstStyle/>
          <a:p>
            <a:r>
              <a:rPr lang="de-DE" sz="2400" dirty="0">
                <a:latin typeface="+mn-lt"/>
                <a:ea typeface="+mn-ea"/>
                <a:cs typeface="+mn-cs"/>
              </a:rPr>
              <a:t>Bericht des Vorstandes</a:t>
            </a:r>
          </a:p>
        </p:txBody>
      </p:sp>
      <p:sp>
        <p:nvSpPr>
          <p:cNvPr id="4" name="Foliennummernplatzhalter 22"/>
          <p:cNvSpPr>
            <a:spLocks noGrp="1"/>
          </p:cNvSpPr>
          <p:nvPr>
            <p:ph type="sldNum" sz="quarter" idx="4294967295"/>
          </p:nvPr>
        </p:nvSpPr>
        <p:spPr>
          <a:xfrm>
            <a:off x="612648" y="6356350"/>
            <a:ext cx="791000" cy="365760"/>
          </a:xfrm>
          <a:prstGeom prst="rect">
            <a:avLst/>
          </a:prstGeom>
        </p:spPr>
        <p:txBody>
          <a:bodyPr vert="horz"/>
          <a:lstStyle>
            <a:lvl1pPr algn="l" eaLnBrk="1" latinLnBrk="0" hangingPunct="1">
              <a:defRPr kumimoji="0" sz="1400">
                <a:solidFill>
                  <a:schemeClr val="tx2"/>
                </a:solidFill>
              </a:defRPr>
            </a:lvl1pPr>
          </a:lstStyle>
          <a:p>
            <a:fld id="{A5195538-A498-4382-97B2-531514DB3483}" type="slidenum">
              <a:rPr lang="de-DE" smtClean="0"/>
              <a:pPr/>
              <a:t>10</a:t>
            </a:fld>
            <a:endParaRPr lang="de-DE" dirty="0"/>
          </a:p>
        </p:txBody>
      </p:sp>
      <p:sp>
        <p:nvSpPr>
          <p:cNvPr id="5" name="Gerade Verbindung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Gleichschenkliges Dreiec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ußzeilenplatzhalter 4"/>
          <p:cNvSpPr>
            <a:spLocks noGrp="1"/>
          </p:cNvSpPr>
          <p:nvPr>
            <p:ph type="ftr" sz="quarter" idx="4294967295"/>
          </p:nvPr>
        </p:nvSpPr>
        <p:spPr>
          <a:xfrm>
            <a:off x="3131840" y="6356350"/>
            <a:ext cx="5760640" cy="365760"/>
          </a:xfrm>
          <a:prstGeom prst="rect">
            <a:avLst/>
          </a:prstGeom>
        </p:spPr>
        <p:txBody>
          <a:bodyPr vert="horz" anchor="ctr"/>
          <a:lstStyle>
            <a:lvl1pPr algn="r">
              <a:defRPr kumimoji="0" lang="de-DE" sz="1400" smtClean="0">
                <a:solidFill>
                  <a:schemeClr val="tx2"/>
                </a:solidFill>
              </a:defRPr>
            </a:lvl1pPr>
          </a:lstStyle>
          <a:p>
            <a:r>
              <a:rPr lang="de-DE" dirty="0"/>
              <a:t>Verein Für ein lebenswertes Mainz und Reinhessen –</a:t>
            </a:r>
          </a:p>
          <a:p>
            <a:r>
              <a:rPr lang="de-DE" dirty="0"/>
              <a:t>Gegen Fluglärm und den Ausbau des Frankfurter Flughafens e.V.</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154" y="874690"/>
            <a:ext cx="4048125" cy="2819400"/>
          </a:xfrm>
          <a:prstGeom prst="rect">
            <a:avLst/>
          </a:prstGeom>
        </p:spPr>
      </p:pic>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524" y="3659793"/>
            <a:ext cx="4817724" cy="2607239"/>
          </a:xfrm>
          <a:prstGeom prst="rect">
            <a:avLst/>
          </a:prstGeom>
        </p:spPr>
      </p:pic>
      <p:pic>
        <p:nvPicPr>
          <p:cNvPr id="13" name="Grafik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6136" y="1128598"/>
            <a:ext cx="2680561" cy="4869160"/>
          </a:xfrm>
          <a:prstGeom prst="rect">
            <a:avLst/>
          </a:prstGeom>
        </p:spPr>
      </p:pic>
      <p:sp>
        <p:nvSpPr>
          <p:cNvPr id="14" name="Textfeld 13"/>
          <p:cNvSpPr txBox="1"/>
          <p:nvPr/>
        </p:nvSpPr>
        <p:spPr>
          <a:xfrm>
            <a:off x="1670532" y="3245727"/>
            <a:ext cx="3771675" cy="369332"/>
          </a:xfrm>
          <a:prstGeom prst="rect">
            <a:avLst/>
          </a:prstGeom>
          <a:noFill/>
        </p:spPr>
        <p:txBody>
          <a:bodyPr wrap="square" rtlCol="0">
            <a:spAutoFit/>
          </a:bodyPr>
          <a:lstStyle/>
          <a:p>
            <a:r>
              <a:rPr lang="de-DE" dirty="0">
                <a:solidFill>
                  <a:schemeClr val="bg1"/>
                </a:solidFill>
              </a:rPr>
              <a:t>Auch die Mainzer Politik war dabei.</a:t>
            </a:r>
          </a:p>
        </p:txBody>
      </p:sp>
    </p:spTree>
    <p:extLst>
      <p:ext uri="{BB962C8B-B14F-4D97-AF65-F5344CB8AC3E}">
        <p14:creationId xmlns:p14="http://schemas.microsoft.com/office/powerpoint/2010/main" val="1849766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anchor="ctr">
            <a:normAutofit/>
          </a:bodyPr>
          <a:lstStyle/>
          <a:p>
            <a:r>
              <a:rPr lang="de-DE" sz="2400" dirty="0">
                <a:latin typeface="+mn-lt"/>
                <a:ea typeface="+mn-ea"/>
                <a:cs typeface="+mn-cs"/>
              </a:rPr>
              <a:t>Bericht des Vorstandes</a:t>
            </a:r>
          </a:p>
        </p:txBody>
      </p:sp>
      <p:sp>
        <p:nvSpPr>
          <p:cNvPr id="4" name="Foliennummernplatzhalter 22"/>
          <p:cNvSpPr>
            <a:spLocks noGrp="1"/>
          </p:cNvSpPr>
          <p:nvPr>
            <p:ph type="sldNum" sz="quarter" idx="4294967295"/>
          </p:nvPr>
        </p:nvSpPr>
        <p:spPr>
          <a:xfrm>
            <a:off x="612648" y="6356350"/>
            <a:ext cx="791000" cy="365760"/>
          </a:xfrm>
          <a:prstGeom prst="rect">
            <a:avLst/>
          </a:prstGeom>
        </p:spPr>
        <p:txBody>
          <a:bodyPr vert="horz"/>
          <a:lstStyle>
            <a:lvl1pPr algn="l" eaLnBrk="1" latinLnBrk="0" hangingPunct="1">
              <a:defRPr kumimoji="0" sz="1400">
                <a:solidFill>
                  <a:schemeClr val="tx2"/>
                </a:solidFill>
              </a:defRPr>
            </a:lvl1pPr>
          </a:lstStyle>
          <a:p>
            <a:fld id="{A5195538-A498-4382-97B2-531514DB3483}" type="slidenum">
              <a:rPr lang="de-DE" smtClean="0"/>
              <a:pPr/>
              <a:t>11</a:t>
            </a:fld>
            <a:endParaRPr lang="de-DE" dirty="0"/>
          </a:p>
        </p:txBody>
      </p:sp>
      <p:sp>
        <p:nvSpPr>
          <p:cNvPr id="5" name="Gerade Verbindung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Gleichschenkliges Dreiec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ußzeilenplatzhalter 4"/>
          <p:cNvSpPr>
            <a:spLocks noGrp="1"/>
          </p:cNvSpPr>
          <p:nvPr>
            <p:ph type="ftr" sz="quarter" idx="4294967295"/>
          </p:nvPr>
        </p:nvSpPr>
        <p:spPr>
          <a:xfrm>
            <a:off x="3131840" y="6356350"/>
            <a:ext cx="5760640" cy="365760"/>
          </a:xfrm>
          <a:prstGeom prst="rect">
            <a:avLst/>
          </a:prstGeom>
        </p:spPr>
        <p:txBody>
          <a:bodyPr vert="horz" anchor="ctr"/>
          <a:lstStyle>
            <a:lvl1pPr algn="r">
              <a:defRPr kumimoji="0" lang="de-DE" sz="1400" smtClean="0">
                <a:solidFill>
                  <a:schemeClr val="tx2"/>
                </a:solidFill>
              </a:defRPr>
            </a:lvl1pPr>
          </a:lstStyle>
          <a:p>
            <a:r>
              <a:rPr lang="de-DE" dirty="0"/>
              <a:t>Verein Für ein lebenswertes Mainz und Reinhessen –</a:t>
            </a:r>
          </a:p>
          <a:p>
            <a:r>
              <a:rPr lang="de-DE" dirty="0"/>
              <a:t>Gegen Fluglärm und den Ausbau des Frankfurter Flughafens e.V.</a:t>
            </a: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143000"/>
            <a:ext cx="6572895" cy="2335311"/>
          </a:xfrm>
          <a:prstGeom prst="rect">
            <a:avLst/>
          </a:prstGeom>
        </p:spPr>
      </p:pic>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898" y="3788119"/>
            <a:ext cx="4480744" cy="2477588"/>
          </a:xfrm>
          <a:prstGeom prst="rect">
            <a:avLst/>
          </a:prstGeom>
        </p:spPr>
      </p:pic>
      <p:pic>
        <p:nvPicPr>
          <p:cNvPr id="16" name="Grafik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3557342"/>
            <a:ext cx="4048125" cy="2486025"/>
          </a:xfrm>
          <a:prstGeom prst="rect">
            <a:avLst/>
          </a:prstGeom>
        </p:spPr>
      </p:pic>
    </p:spTree>
    <p:extLst>
      <p:ext uri="{BB962C8B-B14F-4D97-AF65-F5344CB8AC3E}">
        <p14:creationId xmlns:p14="http://schemas.microsoft.com/office/powerpoint/2010/main" val="2042958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anchor="ctr">
            <a:normAutofit/>
          </a:bodyPr>
          <a:lstStyle/>
          <a:p>
            <a:r>
              <a:rPr lang="de-DE" sz="2400" dirty="0">
                <a:latin typeface="+mn-lt"/>
                <a:ea typeface="+mn-ea"/>
                <a:cs typeface="+mn-cs"/>
              </a:rPr>
              <a:t>Bericht des Vorstandes</a:t>
            </a:r>
          </a:p>
        </p:txBody>
      </p:sp>
      <p:sp>
        <p:nvSpPr>
          <p:cNvPr id="4" name="Foliennummernplatzhalter 22"/>
          <p:cNvSpPr>
            <a:spLocks noGrp="1"/>
          </p:cNvSpPr>
          <p:nvPr>
            <p:ph type="sldNum" sz="quarter" idx="4294967295"/>
          </p:nvPr>
        </p:nvSpPr>
        <p:spPr>
          <a:xfrm>
            <a:off x="612648" y="6356350"/>
            <a:ext cx="791000" cy="365760"/>
          </a:xfrm>
          <a:prstGeom prst="rect">
            <a:avLst/>
          </a:prstGeom>
        </p:spPr>
        <p:txBody>
          <a:bodyPr vert="horz"/>
          <a:lstStyle>
            <a:lvl1pPr algn="l" eaLnBrk="1" latinLnBrk="0" hangingPunct="1">
              <a:defRPr kumimoji="0" sz="1400">
                <a:solidFill>
                  <a:schemeClr val="tx2"/>
                </a:solidFill>
              </a:defRPr>
            </a:lvl1pPr>
          </a:lstStyle>
          <a:p>
            <a:fld id="{A5195538-A498-4382-97B2-531514DB3483}" type="slidenum">
              <a:rPr lang="de-DE" smtClean="0"/>
              <a:pPr/>
              <a:t>12</a:t>
            </a:fld>
            <a:endParaRPr lang="de-DE" dirty="0"/>
          </a:p>
        </p:txBody>
      </p:sp>
      <p:sp>
        <p:nvSpPr>
          <p:cNvPr id="5" name="Gerade Verbindung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Gleichschenkliges Dreiec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ußzeilenplatzhalter 4"/>
          <p:cNvSpPr>
            <a:spLocks noGrp="1"/>
          </p:cNvSpPr>
          <p:nvPr>
            <p:ph type="ftr" sz="quarter" idx="4294967295"/>
          </p:nvPr>
        </p:nvSpPr>
        <p:spPr>
          <a:xfrm>
            <a:off x="3131840" y="6356350"/>
            <a:ext cx="5760640" cy="365760"/>
          </a:xfrm>
          <a:prstGeom prst="rect">
            <a:avLst/>
          </a:prstGeom>
        </p:spPr>
        <p:txBody>
          <a:bodyPr vert="horz" anchor="ctr"/>
          <a:lstStyle>
            <a:lvl1pPr algn="r">
              <a:defRPr kumimoji="0" lang="de-DE" sz="1400" smtClean="0">
                <a:solidFill>
                  <a:schemeClr val="tx2"/>
                </a:solidFill>
              </a:defRPr>
            </a:lvl1pPr>
          </a:lstStyle>
          <a:p>
            <a:r>
              <a:rPr lang="de-DE" dirty="0"/>
              <a:t>Verein Für ein lebenswertes Mainz und Reinhessen –</a:t>
            </a:r>
          </a:p>
          <a:p>
            <a:r>
              <a:rPr lang="de-DE" dirty="0"/>
              <a:t>Gegen Fluglärm und den Ausbau des Frankfurter Flughafens e.V.</a:t>
            </a:r>
          </a:p>
        </p:txBody>
      </p:sp>
      <p:sp>
        <p:nvSpPr>
          <p:cNvPr id="17" name="Textfeld 16"/>
          <p:cNvSpPr txBox="1"/>
          <p:nvPr/>
        </p:nvSpPr>
        <p:spPr>
          <a:xfrm>
            <a:off x="4744892" y="1244041"/>
            <a:ext cx="4032448" cy="707886"/>
          </a:xfrm>
          <a:prstGeom prst="rect">
            <a:avLst/>
          </a:prstGeom>
          <a:noFill/>
        </p:spPr>
        <p:txBody>
          <a:bodyPr wrap="square" rtlCol="0">
            <a:spAutoFit/>
          </a:bodyPr>
          <a:lstStyle/>
          <a:p>
            <a:r>
              <a:rPr lang="de-DE" sz="2000" b="1" dirty="0"/>
              <a:t>Weihnachtsfeier, 13.12.2017 im </a:t>
            </a:r>
            <a:r>
              <a:rPr lang="de-DE" sz="2000" b="1" dirty="0" err="1"/>
              <a:t>Karthäuser</a:t>
            </a:r>
            <a:r>
              <a:rPr lang="de-DE" sz="2000" b="1" dirty="0"/>
              <a:t> Hof in Hechtsheim</a:t>
            </a:r>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64" y="1143000"/>
            <a:ext cx="4215636" cy="3161727"/>
          </a:xfrm>
          <a:prstGeom prst="rect">
            <a:avLst/>
          </a:prstGeom>
        </p:spPr>
      </p:pic>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2345" y="2483897"/>
            <a:ext cx="4043941" cy="3032956"/>
          </a:xfrm>
          <a:prstGeom prst="rect">
            <a:avLst/>
          </a:prstGeom>
        </p:spPr>
      </p:pic>
      <p:pic>
        <p:nvPicPr>
          <p:cNvPr id="15" name="Grafik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3861867"/>
            <a:ext cx="3323861" cy="2492896"/>
          </a:xfrm>
          <a:prstGeom prst="rect">
            <a:avLst/>
          </a:prstGeom>
        </p:spPr>
      </p:pic>
    </p:spTree>
    <p:extLst>
      <p:ext uri="{BB962C8B-B14F-4D97-AF65-F5344CB8AC3E}">
        <p14:creationId xmlns:p14="http://schemas.microsoft.com/office/powerpoint/2010/main" val="952056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anchor="ctr">
            <a:normAutofit/>
          </a:bodyPr>
          <a:lstStyle/>
          <a:p>
            <a:r>
              <a:rPr lang="de-DE" sz="2400" dirty="0">
                <a:latin typeface="+mn-lt"/>
                <a:ea typeface="+mn-ea"/>
                <a:cs typeface="+mn-cs"/>
              </a:rPr>
              <a:t>Bericht des Vorstandes</a:t>
            </a:r>
          </a:p>
        </p:txBody>
      </p:sp>
      <p:sp>
        <p:nvSpPr>
          <p:cNvPr id="4" name="Foliennummernplatzhalter 22"/>
          <p:cNvSpPr>
            <a:spLocks noGrp="1"/>
          </p:cNvSpPr>
          <p:nvPr>
            <p:ph type="sldNum" sz="quarter" idx="4294967295"/>
          </p:nvPr>
        </p:nvSpPr>
        <p:spPr>
          <a:xfrm>
            <a:off x="612648" y="6356350"/>
            <a:ext cx="791000" cy="365760"/>
          </a:xfrm>
          <a:prstGeom prst="rect">
            <a:avLst/>
          </a:prstGeom>
        </p:spPr>
        <p:txBody>
          <a:bodyPr vert="horz"/>
          <a:lstStyle>
            <a:lvl1pPr algn="l" eaLnBrk="1" latinLnBrk="0" hangingPunct="1">
              <a:defRPr kumimoji="0" sz="1400">
                <a:solidFill>
                  <a:schemeClr val="tx2"/>
                </a:solidFill>
              </a:defRPr>
            </a:lvl1pPr>
          </a:lstStyle>
          <a:p>
            <a:fld id="{A5195538-A498-4382-97B2-531514DB3483}" type="slidenum">
              <a:rPr lang="de-DE" smtClean="0"/>
              <a:pPr/>
              <a:t>13</a:t>
            </a:fld>
            <a:endParaRPr lang="de-DE" dirty="0"/>
          </a:p>
        </p:txBody>
      </p:sp>
      <p:sp>
        <p:nvSpPr>
          <p:cNvPr id="5" name="Gerade Verbindung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Gleichschenkliges Dreiec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ußzeilenplatzhalter 4"/>
          <p:cNvSpPr>
            <a:spLocks noGrp="1"/>
          </p:cNvSpPr>
          <p:nvPr>
            <p:ph type="ftr" sz="quarter" idx="4294967295"/>
          </p:nvPr>
        </p:nvSpPr>
        <p:spPr>
          <a:xfrm>
            <a:off x="3131840" y="6356350"/>
            <a:ext cx="5760640" cy="365760"/>
          </a:xfrm>
          <a:prstGeom prst="rect">
            <a:avLst/>
          </a:prstGeom>
        </p:spPr>
        <p:txBody>
          <a:bodyPr vert="horz" anchor="ctr"/>
          <a:lstStyle>
            <a:lvl1pPr algn="r">
              <a:defRPr kumimoji="0" lang="de-DE" sz="1400" smtClean="0">
                <a:solidFill>
                  <a:schemeClr val="tx2"/>
                </a:solidFill>
              </a:defRPr>
            </a:lvl1pPr>
          </a:lstStyle>
          <a:p>
            <a:r>
              <a:rPr lang="de-DE" dirty="0"/>
              <a:t>Verein Für ein lebenswertes Mainz und Reinhessen –</a:t>
            </a:r>
          </a:p>
          <a:p>
            <a:r>
              <a:rPr lang="de-DE" dirty="0"/>
              <a:t>Gegen Fluglärm und den Ausbau des Frankfurter Flughafens e.V.</a:t>
            </a:r>
          </a:p>
        </p:txBody>
      </p:sp>
      <p:sp>
        <p:nvSpPr>
          <p:cNvPr id="11" name="Textfeld 10"/>
          <p:cNvSpPr txBox="1"/>
          <p:nvPr/>
        </p:nvSpPr>
        <p:spPr>
          <a:xfrm>
            <a:off x="574682" y="3652422"/>
            <a:ext cx="3888432" cy="1200329"/>
          </a:xfrm>
          <a:prstGeom prst="rect">
            <a:avLst/>
          </a:prstGeom>
          <a:noFill/>
        </p:spPr>
        <p:txBody>
          <a:bodyPr wrap="square" rtlCol="0">
            <a:spAutoFit/>
          </a:bodyPr>
          <a:lstStyle/>
          <a:p>
            <a:pPr algn="ctr"/>
            <a:r>
              <a:rPr lang="de-DE" sz="2400" b="1" dirty="0">
                <a:solidFill>
                  <a:schemeClr val="bg1"/>
                </a:solidFill>
              </a:rPr>
              <a:t>Teilnahme an Mahnwache vor dem Mainzer Schloss, 24.02.2017</a:t>
            </a:r>
          </a:p>
        </p:txBody>
      </p:sp>
      <p:pic>
        <p:nvPicPr>
          <p:cNvPr id="15" name="Grafik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8542" y="2935366"/>
            <a:ext cx="6539081" cy="3338778"/>
          </a:xfrm>
          <a:prstGeom prst="rect">
            <a:avLst/>
          </a:prstGeom>
        </p:spPr>
      </p:pic>
      <p:sp>
        <p:nvSpPr>
          <p:cNvPr id="16" name="Textfeld 15"/>
          <p:cNvSpPr txBox="1"/>
          <p:nvPr/>
        </p:nvSpPr>
        <p:spPr>
          <a:xfrm>
            <a:off x="3395642" y="1614046"/>
            <a:ext cx="5233036" cy="646331"/>
          </a:xfrm>
          <a:prstGeom prst="rect">
            <a:avLst/>
          </a:prstGeom>
          <a:noFill/>
        </p:spPr>
        <p:txBody>
          <a:bodyPr wrap="none" rtlCol="0">
            <a:spAutoFit/>
          </a:bodyPr>
          <a:lstStyle/>
          <a:p>
            <a:pPr algn="ctr"/>
            <a:r>
              <a:rPr lang="de-DE" b="1" dirty="0"/>
              <a:t>Teilnahme an 200. Montagsdemo im Terminal 1</a:t>
            </a:r>
          </a:p>
          <a:p>
            <a:pPr algn="ctr"/>
            <a:r>
              <a:rPr lang="de-DE" b="1" dirty="0"/>
              <a:t> am Frankfurter Flughafen, 30.01.2017</a:t>
            </a:r>
          </a:p>
        </p:txBody>
      </p:sp>
      <p:pic>
        <p:nvPicPr>
          <p:cNvPr id="18" name="Grafik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143000"/>
            <a:ext cx="3223467" cy="2753220"/>
          </a:xfrm>
          <a:prstGeom prst="rect">
            <a:avLst/>
          </a:prstGeom>
        </p:spPr>
      </p:pic>
    </p:spTree>
    <p:extLst>
      <p:ext uri="{BB962C8B-B14F-4D97-AF65-F5344CB8AC3E}">
        <p14:creationId xmlns:p14="http://schemas.microsoft.com/office/powerpoint/2010/main" val="952056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3291" y="907449"/>
            <a:ext cx="3243676" cy="3152090"/>
          </a:xfrm>
          <a:prstGeom prst="rect">
            <a:avLst/>
          </a:prstGeom>
        </p:spPr>
      </p:pic>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45" y="1628801"/>
            <a:ext cx="4841622" cy="3223950"/>
          </a:xfrm>
          <a:prstGeom prst="rect">
            <a:avLst/>
          </a:prstGeom>
        </p:spPr>
      </p:pic>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6333" y="3933056"/>
            <a:ext cx="4048125" cy="2286000"/>
          </a:xfrm>
          <a:prstGeom prst="rect">
            <a:avLst/>
          </a:prstGeom>
        </p:spPr>
      </p:pic>
      <p:sp>
        <p:nvSpPr>
          <p:cNvPr id="2" name="Titel 1"/>
          <p:cNvSpPr>
            <a:spLocks noGrp="1"/>
          </p:cNvSpPr>
          <p:nvPr>
            <p:ph type="title"/>
          </p:nvPr>
        </p:nvSpPr>
        <p:spPr/>
        <p:txBody>
          <a:bodyPr vert="horz" anchor="ctr">
            <a:normAutofit/>
          </a:bodyPr>
          <a:lstStyle/>
          <a:p>
            <a:r>
              <a:rPr lang="de-DE" sz="2400" dirty="0">
                <a:latin typeface="+mn-lt"/>
                <a:ea typeface="+mn-ea"/>
                <a:cs typeface="+mn-cs"/>
              </a:rPr>
              <a:t>Bericht des Vorstandes</a:t>
            </a:r>
          </a:p>
        </p:txBody>
      </p:sp>
      <p:sp>
        <p:nvSpPr>
          <p:cNvPr id="4" name="Foliennummernplatzhalter 22"/>
          <p:cNvSpPr>
            <a:spLocks noGrp="1"/>
          </p:cNvSpPr>
          <p:nvPr>
            <p:ph type="sldNum" sz="quarter" idx="4294967295"/>
          </p:nvPr>
        </p:nvSpPr>
        <p:spPr>
          <a:xfrm>
            <a:off x="612648" y="6356350"/>
            <a:ext cx="791000" cy="365760"/>
          </a:xfrm>
          <a:prstGeom prst="rect">
            <a:avLst/>
          </a:prstGeom>
        </p:spPr>
        <p:txBody>
          <a:bodyPr vert="horz"/>
          <a:lstStyle>
            <a:lvl1pPr algn="l" eaLnBrk="1" latinLnBrk="0" hangingPunct="1">
              <a:defRPr kumimoji="0" sz="1400">
                <a:solidFill>
                  <a:schemeClr val="tx2"/>
                </a:solidFill>
              </a:defRPr>
            </a:lvl1pPr>
          </a:lstStyle>
          <a:p>
            <a:fld id="{A5195538-A498-4382-97B2-531514DB3483}" type="slidenum">
              <a:rPr lang="de-DE" smtClean="0"/>
              <a:pPr/>
              <a:t>14</a:t>
            </a:fld>
            <a:endParaRPr lang="de-DE" dirty="0"/>
          </a:p>
        </p:txBody>
      </p:sp>
      <p:sp>
        <p:nvSpPr>
          <p:cNvPr id="5" name="Gerade Verbindung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Gleichschenkliges Dreiec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ußzeilenplatzhalter 4"/>
          <p:cNvSpPr>
            <a:spLocks noGrp="1"/>
          </p:cNvSpPr>
          <p:nvPr>
            <p:ph type="ftr" sz="quarter" idx="4294967295"/>
          </p:nvPr>
        </p:nvSpPr>
        <p:spPr>
          <a:xfrm>
            <a:off x="3131840" y="6356350"/>
            <a:ext cx="5760640" cy="365760"/>
          </a:xfrm>
          <a:prstGeom prst="rect">
            <a:avLst/>
          </a:prstGeom>
        </p:spPr>
        <p:txBody>
          <a:bodyPr vert="horz" anchor="ctr"/>
          <a:lstStyle>
            <a:lvl1pPr algn="r">
              <a:defRPr kumimoji="0" lang="de-DE" sz="1400" smtClean="0">
                <a:solidFill>
                  <a:schemeClr val="tx2"/>
                </a:solidFill>
              </a:defRPr>
            </a:lvl1pPr>
          </a:lstStyle>
          <a:p>
            <a:r>
              <a:rPr lang="de-DE" dirty="0"/>
              <a:t>Verein Für ein lebenswertes Mainz und Reinhessen –</a:t>
            </a:r>
          </a:p>
          <a:p>
            <a:r>
              <a:rPr lang="de-DE" dirty="0"/>
              <a:t>Gegen Fluglärm und den Ausbau des Frankfurter Flughafens e.V.</a:t>
            </a:r>
          </a:p>
        </p:txBody>
      </p:sp>
      <p:sp>
        <p:nvSpPr>
          <p:cNvPr id="11" name="Textfeld 10"/>
          <p:cNvSpPr txBox="1"/>
          <p:nvPr/>
        </p:nvSpPr>
        <p:spPr>
          <a:xfrm>
            <a:off x="574682" y="3652422"/>
            <a:ext cx="3888432" cy="1200329"/>
          </a:xfrm>
          <a:prstGeom prst="rect">
            <a:avLst/>
          </a:prstGeom>
          <a:noFill/>
        </p:spPr>
        <p:txBody>
          <a:bodyPr wrap="square" rtlCol="0">
            <a:spAutoFit/>
          </a:bodyPr>
          <a:lstStyle/>
          <a:p>
            <a:pPr algn="ctr"/>
            <a:r>
              <a:rPr lang="de-DE" sz="2400" b="1" dirty="0">
                <a:solidFill>
                  <a:schemeClr val="bg1"/>
                </a:solidFill>
              </a:rPr>
              <a:t>Teilnahme an Mahnwache vor dem Mainzer Schloss, 24.02.2017</a:t>
            </a:r>
          </a:p>
        </p:txBody>
      </p:sp>
    </p:spTree>
    <p:extLst>
      <p:ext uri="{BB962C8B-B14F-4D97-AF65-F5344CB8AC3E}">
        <p14:creationId xmlns:p14="http://schemas.microsoft.com/office/powerpoint/2010/main" val="870789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anchor="ctr">
            <a:normAutofit/>
          </a:bodyPr>
          <a:lstStyle/>
          <a:p>
            <a:r>
              <a:rPr lang="de-DE" sz="2400" dirty="0">
                <a:latin typeface="+mn-lt"/>
                <a:ea typeface="+mn-ea"/>
                <a:cs typeface="+mn-cs"/>
              </a:rPr>
              <a:t>Bericht des Vorstandes</a:t>
            </a:r>
          </a:p>
        </p:txBody>
      </p:sp>
      <p:sp>
        <p:nvSpPr>
          <p:cNvPr id="4" name="Foliennummernplatzhalter 22"/>
          <p:cNvSpPr>
            <a:spLocks noGrp="1"/>
          </p:cNvSpPr>
          <p:nvPr>
            <p:ph type="sldNum" sz="quarter" idx="4294967295"/>
          </p:nvPr>
        </p:nvSpPr>
        <p:spPr>
          <a:xfrm>
            <a:off x="612648" y="6356350"/>
            <a:ext cx="791000" cy="365760"/>
          </a:xfrm>
          <a:prstGeom prst="rect">
            <a:avLst/>
          </a:prstGeom>
        </p:spPr>
        <p:txBody>
          <a:bodyPr vert="horz"/>
          <a:lstStyle>
            <a:lvl1pPr algn="l" eaLnBrk="1" latinLnBrk="0" hangingPunct="1">
              <a:defRPr kumimoji="0" sz="1400">
                <a:solidFill>
                  <a:schemeClr val="tx2"/>
                </a:solidFill>
              </a:defRPr>
            </a:lvl1pPr>
          </a:lstStyle>
          <a:p>
            <a:fld id="{A5195538-A498-4382-97B2-531514DB3483}" type="slidenum">
              <a:rPr lang="de-DE" smtClean="0"/>
              <a:pPr/>
              <a:t>15</a:t>
            </a:fld>
            <a:endParaRPr lang="de-DE" dirty="0"/>
          </a:p>
        </p:txBody>
      </p:sp>
      <p:sp>
        <p:nvSpPr>
          <p:cNvPr id="5" name="Gerade Verbindung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Gleichschenkliges Dreiec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ußzeilenplatzhalter 4"/>
          <p:cNvSpPr>
            <a:spLocks noGrp="1"/>
          </p:cNvSpPr>
          <p:nvPr>
            <p:ph type="ftr" sz="quarter" idx="4294967295"/>
          </p:nvPr>
        </p:nvSpPr>
        <p:spPr>
          <a:xfrm>
            <a:off x="3131840" y="6356350"/>
            <a:ext cx="5760640" cy="365760"/>
          </a:xfrm>
          <a:prstGeom prst="rect">
            <a:avLst/>
          </a:prstGeom>
        </p:spPr>
        <p:txBody>
          <a:bodyPr vert="horz" anchor="ctr"/>
          <a:lstStyle>
            <a:lvl1pPr algn="r">
              <a:defRPr kumimoji="0" lang="de-DE" sz="1400" smtClean="0">
                <a:solidFill>
                  <a:schemeClr val="tx2"/>
                </a:solidFill>
              </a:defRPr>
            </a:lvl1pPr>
          </a:lstStyle>
          <a:p>
            <a:r>
              <a:rPr lang="de-DE" dirty="0"/>
              <a:t>Verein Für ein lebenswertes Mainz und Reinhessen –</a:t>
            </a:r>
          </a:p>
          <a:p>
            <a:r>
              <a:rPr lang="de-DE" dirty="0"/>
              <a:t>Gegen Fluglärm und den Ausbau des Frankfurter Flughafens e.V.</a:t>
            </a:r>
          </a:p>
        </p:txBody>
      </p:sp>
      <p:sp>
        <p:nvSpPr>
          <p:cNvPr id="11" name="Textfeld 10"/>
          <p:cNvSpPr txBox="1"/>
          <p:nvPr/>
        </p:nvSpPr>
        <p:spPr>
          <a:xfrm>
            <a:off x="551896" y="1104701"/>
            <a:ext cx="4993206" cy="707886"/>
          </a:xfrm>
          <a:prstGeom prst="rect">
            <a:avLst/>
          </a:prstGeom>
          <a:noFill/>
        </p:spPr>
        <p:txBody>
          <a:bodyPr wrap="square" rtlCol="0">
            <a:spAutoFit/>
          </a:bodyPr>
          <a:lstStyle/>
          <a:p>
            <a:pPr algn="ctr"/>
            <a:r>
              <a:rPr lang="de-DE" sz="2000" b="1" dirty="0"/>
              <a:t>Rosenmontagsumzug in Mainz 27.02.2017 mit über 50 Teilnehmern</a:t>
            </a:r>
          </a:p>
        </p:txBody>
      </p:sp>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510" y="2072227"/>
            <a:ext cx="5328592" cy="2758330"/>
          </a:xfrm>
          <a:prstGeom prst="rect">
            <a:avLst/>
          </a:prstGeom>
        </p:spPr>
      </p:pic>
      <p:pic>
        <p:nvPicPr>
          <p:cNvPr id="13" name="Grafi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1340" y="1412776"/>
            <a:ext cx="3225256" cy="4424293"/>
          </a:xfrm>
          <a:prstGeom prst="rect">
            <a:avLst/>
          </a:prstGeom>
        </p:spPr>
      </p:pic>
      <p:sp>
        <p:nvSpPr>
          <p:cNvPr id="14" name="Textfeld 13"/>
          <p:cNvSpPr txBox="1"/>
          <p:nvPr/>
        </p:nvSpPr>
        <p:spPr>
          <a:xfrm>
            <a:off x="216510" y="4941168"/>
            <a:ext cx="5454830" cy="923330"/>
          </a:xfrm>
          <a:prstGeom prst="rect">
            <a:avLst/>
          </a:prstGeom>
          <a:noFill/>
        </p:spPr>
        <p:txBody>
          <a:bodyPr wrap="square" rtlCol="0">
            <a:spAutoFit/>
          </a:bodyPr>
          <a:lstStyle/>
          <a:p>
            <a:pPr algn="ctr"/>
            <a:r>
              <a:rPr lang="de-DE" b="1" u="sng" dirty="0"/>
              <a:t>Motto: </a:t>
            </a:r>
            <a:br>
              <a:rPr lang="de-DE" dirty="0"/>
            </a:br>
            <a:r>
              <a:rPr lang="de-DE" b="1" dirty="0"/>
              <a:t>Moderner Ablasshandel und </a:t>
            </a:r>
          </a:p>
          <a:p>
            <a:pPr algn="ctr"/>
            <a:r>
              <a:rPr lang="de-DE" b="1" dirty="0"/>
              <a:t>Billigflieger über Mainz</a:t>
            </a:r>
          </a:p>
        </p:txBody>
      </p:sp>
    </p:spTree>
    <p:extLst>
      <p:ext uri="{BB962C8B-B14F-4D97-AF65-F5344CB8AC3E}">
        <p14:creationId xmlns:p14="http://schemas.microsoft.com/office/powerpoint/2010/main" val="952056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anchor="ctr">
            <a:normAutofit/>
          </a:bodyPr>
          <a:lstStyle/>
          <a:p>
            <a:r>
              <a:rPr lang="de-DE" sz="2400" dirty="0">
                <a:latin typeface="+mn-lt"/>
                <a:ea typeface="+mn-ea"/>
                <a:cs typeface="+mn-cs"/>
              </a:rPr>
              <a:t>Bericht des Vorstandes</a:t>
            </a:r>
          </a:p>
        </p:txBody>
      </p:sp>
      <p:sp>
        <p:nvSpPr>
          <p:cNvPr id="4" name="Foliennummernplatzhalter 22"/>
          <p:cNvSpPr>
            <a:spLocks noGrp="1"/>
          </p:cNvSpPr>
          <p:nvPr>
            <p:ph type="sldNum" sz="quarter" idx="4294967295"/>
          </p:nvPr>
        </p:nvSpPr>
        <p:spPr>
          <a:xfrm>
            <a:off x="612648" y="6356350"/>
            <a:ext cx="791000" cy="365760"/>
          </a:xfrm>
          <a:prstGeom prst="rect">
            <a:avLst/>
          </a:prstGeom>
        </p:spPr>
        <p:txBody>
          <a:bodyPr vert="horz"/>
          <a:lstStyle>
            <a:lvl1pPr algn="l" eaLnBrk="1" latinLnBrk="0" hangingPunct="1">
              <a:defRPr kumimoji="0" sz="1400">
                <a:solidFill>
                  <a:schemeClr val="tx2"/>
                </a:solidFill>
              </a:defRPr>
            </a:lvl1pPr>
          </a:lstStyle>
          <a:p>
            <a:fld id="{A5195538-A498-4382-97B2-531514DB3483}" type="slidenum">
              <a:rPr lang="de-DE" smtClean="0"/>
              <a:pPr/>
              <a:t>16</a:t>
            </a:fld>
            <a:endParaRPr lang="de-DE" dirty="0"/>
          </a:p>
        </p:txBody>
      </p:sp>
      <p:sp>
        <p:nvSpPr>
          <p:cNvPr id="5" name="Gerade Verbindung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Gleichschenkliges Dreiec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ußzeilenplatzhalter 4"/>
          <p:cNvSpPr>
            <a:spLocks noGrp="1"/>
          </p:cNvSpPr>
          <p:nvPr>
            <p:ph type="ftr" sz="quarter" idx="4294967295"/>
          </p:nvPr>
        </p:nvSpPr>
        <p:spPr>
          <a:xfrm>
            <a:off x="3131840" y="6356350"/>
            <a:ext cx="5760640" cy="365760"/>
          </a:xfrm>
          <a:prstGeom prst="rect">
            <a:avLst/>
          </a:prstGeom>
        </p:spPr>
        <p:txBody>
          <a:bodyPr vert="horz" anchor="ctr"/>
          <a:lstStyle>
            <a:lvl1pPr algn="r">
              <a:defRPr kumimoji="0" lang="de-DE" sz="1400" smtClean="0">
                <a:solidFill>
                  <a:schemeClr val="tx2"/>
                </a:solidFill>
              </a:defRPr>
            </a:lvl1pPr>
          </a:lstStyle>
          <a:p>
            <a:r>
              <a:rPr lang="de-DE" dirty="0"/>
              <a:t>Verein Für ein lebenswertes Mainz und Reinhessen –</a:t>
            </a:r>
          </a:p>
          <a:p>
            <a:r>
              <a:rPr lang="de-DE" dirty="0"/>
              <a:t>Gegen Fluglärm und den Ausbau des Frankfurter Flughafens e.V.</a:t>
            </a:r>
          </a:p>
        </p:txBody>
      </p:sp>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143000"/>
            <a:ext cx="3200737" cy="5060930"/>
          </a:xfrm>
          <a:prstGeom prst="rect">
            <a:avLst/>
          </a:prstGeom>
        </p:spPr>
      </p:pic>
      <p:pic>
        <p:nvPicPr>
          <p:cNvPr id="19" name="Grafik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348" y="1844824"/>
            <a:ext cx="2744132" cy="3796587"/>
          </a:xfrm>
          <a:prstGeom prst="rect">
            <a:avLst/>
          </a:prstGeom>
        </p:spPr>
      </p:pic>
      <p:pic>
        <p:nvPicPr>
          <p:cNvPr id="21" name="Grafik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6624" y="1340768"/>
            <a:ext cx="2711801" cy="4236790"/>
          </a:xfrm>
          <a:prstGeom prst="rect">
            <a:avLst/>
          </a:prstGeom>
        </p:spPr>
      </p:pic>
      <p:sp>
        <p:nvSpPr>
          <p:cNvPr id="22" name="Textfeld 21"/>
          <p:cNvSpPr txBox="1"/>
          <p:nvPr/>
        </p:nvSpPr>
        <p:spPr>
          <a:xfrm>
            <a:off x="4805386" y="5733256"/>
            <a:ext cx="3222998" cy="369332"/>
          </a:xfrm>
          <a:prstGeom prst="rect">
            <a:avLst/>
          </a:prstGeom>
          <a:noFill/>
        </p:spPr>
        <p:txBody>
          <a:bodyPr wrap="none" rtlCol="0">
            <a:spAutoFit/>
          </a:bodyPr>
          <a:lstStyle/>
          <a:p>
            <a:r>
              <a:rPr lang="de-DE" dirty="0"/>
              <a:t>Alle Teilnehmer hatten viel Spaß!</a:t>
            </a:r>
          </a:p>
        </p:txBody>
      </p:sp>
    </p:spTree>
    <p:extLst>
      <p:ext uri="{BB962C8B-B14F-4D97-AF65-F5344CB8AC3E}">
        <p14:creationId xmlns:p14="http://schemas.microsoft.com/office/powerpoint/2010/main" val="2841678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anchor="ctr">
            <a:normAutofit/>
          </a:bodyPr>
          <a:lstStyle/>
          <a:p>
            <a:r>
              <a:rPr lang="de-DE" sz="2400" dirty="0">
                <a:latin typeface="+mn-lt"/>
                <a:ea typeface="+mn-ea"/>
                <a:cs typeface="+mn-cs"/>
              </a:rPr>
              <a:t>Bericht des Vorstandes</a:t>
            </a:r>
          </a:p>
        </p:txBody>
      </p:sp>
      <p:sp>
        <p:nvSpPr>
          <p:cNvPr id="4" name="Foliennummernplatzhalter 22"/>
          <p:cNvSpPr>
            <a:spLocks noGrp="1"/>
          </p:cNvSpPr>
          <p:nvPr>
            <p:ph type="sldNum" sz="quarter" idx="4294967295"/>
          </p:nvPr>
        </p:nvSpPr>
        <p:spPr>
          <a:xfrm>
            <a:off x="612648" y="6356350"/>
            <a:ext cx="791000" cy="365760"/>
          </a:xfrm>
          <a:prstGeom prst="rect">
            <a:avLst/>
          </a:prstGeom>
        </p:spPr>
        <p:txBody>
          <a:bodyPr vert="horz"/>
          <a:lstStyle>
            <a:lvl1pPr algn="l" eaLnBrk="1" latinLnBrk="0" hangingPunct="1">
              <a:defRPr kumimoji="0" sz="1400">
                <a:solidFill>
                  <a:schemeClr val="tx2"/>
                </a:solidFill>
              </a:defRPr>
            </a:lvl1pPr>
          </a:lstStyle>
          <a:p>
            <a:fld id="{A5195538-A498-4382-97B2-531514DB3483}" type="slidenum">
              <a:rPr lang="de-DE" smtClean="0"/>
              <a:pPr/>
              <a:t>17</a:t>
            </a:fld>
            <a:endParaRPr lang="de-DE" dirty="0"/>
          </a:p>
        </p:txBody>
      </p:sp>
      <p:sp>
        <p:nvSpPr>
          <p:cNvPr id="5" name="Gerade Verbindung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Gleichschenkliges Dreiec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ußzeilenplatzhalter 4"/>
          <p:cNvSpPr>
            <a:spLocks noGrp="1"/>
          </p:cNvSpPr>
          <p:nvPr>
            <p:ph type="ftr" sz="quarter" idx="4294967295"/>
          </p:nvPr>
        </p:nvSpPr>
        <p:spPr>
          <a:xfrm>
            <a:off x="3131840" y="6356350"/>
            <a:ext cx="5760640" cy="365760"/>
          </a:xfrm>
          <a:prstGeom prst="rect">
            <a:avLst/>
          </a:prstGeom>
        </p:spPr>
        <p:txBody>
          <a:bodyPr vert="horz" anchor="ctr"/>
          <a:lstStyle>
            <a:lvl1pPr algn="r">
              <a:defRPr kumimoji="0" lang="de-DE" sz="1400" smtClean="0">
                <a:solidFill>
                  <a:schemeClr val="tx2"/>
                </a:solidFill>
              </a:defRPr>
            </a:lvl1pPr>
          </a:lstStyle>
          <a:p>
            <a:r>
              <a:rPr lang="de-DE" dirty="0"/>
              <a:t>Verein Für ein lebenswertes Mainz und Reinhessen –</a:t>
            </a:r>
          </a:p>
          <a:p>
            <a:r>
              <a:rPr lang="de-DE" dirty="0"/>
              <a:t>Gegen Fluglärm und den Ausbau des Frankfurter Flughafens e.V.</a:t>
            </a:r>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32" y="1484784"/>
            <a:ext cx="4315147" cy="2558628"/>
          </a:xfrm>
          <a:prstGeom prst="rect">
            <a:avLst/>
          </a:prstGeom>
        </p:spPr>
      </p:pic>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1772816"/>
            <a:ext cx="4048125" cy="3676650"/>
          </a:xfrm>
          <a:prstGeom prst="rect">
            <a:avLst/>
          </a:prstGeom>
        </p:spPr>
      </p:pic>
      <p:pic>
        <p:nvPicPr>
          <p:cNvPr id="13"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367" y="4121135"/>
            <a:ext cx="4048125" cy="2181225"/>
          </a:xfrm>
          <a:prstGeom prst="rect">
            <a:avLst/>
          </a:prstGeom>
        </p:spPr>
      </p:pic>
    </p:spTree>
    <p:extLst>
      <p:ext uri="{BB962C8B-B14F-4D97-AF65-F5344CB8AC3E}">
        <p14:creationId xmlns:p14="http://schemas.microsoft.com/office/powerpoint/2010/main" val="2525443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anchor="ctr">
            <a:normAutofit/>
          </a:bodyPr>
          <a:lstStyle/>
          <a:p>
            <a:r>
              <a:rPr lang="de-DE" sz="2400" dirty="0">
                <a:latin typeface="+mn-lt"/>
                <a:ea typeface="+mn-ea"/>
                <a:cs typeface="+mn-cs"/>
              </a:rPr>
              <a:t>Bericht des Vorstandes</a:t>
            </a:r>
          </a:p>
        </p:txBody>
      </p:sp>
      <p:sp>
        <p:nvSpPr>
          <p:cNvPr id="4" name="Foliennummernplatzhalter 22"/>
          <p:cNvSpPr>
            <a:spLocks noGrp="1"/>
          </p:cNvSpPr>
          <p:nvPr>
            <p:ph type="sldNum" sz="quarter" idx="4294967295"/>
          </p:nvPr>
        </p:nvSpPr>
        <p:spPr>
          <a:xfrm>
            <a:off x="612648" y="6356350"/>
            <a:ext cx="791000" cy="365760"/>
          </a:xfrm>
          <a:prstGeom prst="rect">
            <a:avLst/>
          </a:prstGeom>
        </p:spPr>
        <p:txBody>
          <a:bodyPr vert="horz"/>
          <a:lstStyle>
            <a:lvl1pPr algn="l" eaLnBrk="1" latinLnBrk="0" hangingPunct="1">
              <a:defRPr kumimoji="0" sz="1400">
                <a:solidFill>
                  <a:schemeClr val="tx2"/>
                </a:solidFill>
              </a:defRPr>
            </a:lvl1pPr>
          </a:lstStyle>
          <a:p>
            <a:fld id="{A5195538-A498-4382-97B2-531514DB3483}" type="slidenum">
              <a:rPr lang="de-DE" smtClean="0"/>
              <a:pPr/>
              <a:t>18</a:t>
            </a:fld>
            <a:endParaRPr lang="de-DE" dirty="0"/>
          </a:p>
        </p:txBody>
      </p:sp>
      <p:sp>
        <p:nvSpPr>
          <p:cNvPr id="5" name="Gerade Verbindung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Gleichschenkliges Dreiec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ußzeilenplatzhalter 4"/>
          <p:cNvSpPr>
            <a:spLocks noGrp="1"/>
          </p:cNvSpPr>
          <p:nvPr>
            <p:ph type="ftr" sz="quarter" idx="4294967295"/>
          </p:nvPr>
        </p:nvSpPr>
        <p:spPr>
          <a:xfrm>
            <a:off x="3131840" y="6356350"/>
            <a:ext cx="5760640" cy="365760"/>
          </a:xfrm>
          <a:prstGeom prst="rect">
            <a:avLst/>
          </a:prstGeom>
        </p:spPr>
        <p:txBody>
          <a:bodyPr vert="horz" anchor="ctr"/>
          <a:lstStyle>
            <a:lvl1pPr algn="r">
              <a:defRPr kumimoji="0" lang="de-DE" sz="1400" smtClean="0">
                <a:solidFill>
                  <a:schemeClr val="tx2"/>
                </a:solidFill>
              </a:defRPr>
            </a:lvl1pPr>
          </a:lstStyle>
          <a:p>
            <a:r>
              <a:rPr lang="de-DE" dirty="0"/>
              <a:t>Verein Für ein lebenswertes Mainz und Reinhessen –</a:t>
            </a:r>
          </a:p>
          <a:p>
            <a:r>
              <a:rPr lang="de-DE" dirty="0"/>
              <a:t>Gegen Fluglärm und den Ausbau des Frankfurter Flughafens e.V.</a:t>
            </a:r>
          </a:p>
        </p:txBody>
      </p:sp>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201" y="993007"/>
            <a:ext cx="6772723" cy="3521816"/>
          </a:xfrm>
          <a:prstGeom prst="rect">
            <a:avLst/>
          </a:prstGeom>
        </p:spPr>
      </p:pic>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2012" y="3330919"/>
            <a:ext cx="4048125" cy="2943225"/>
          </a:xfrm>
          <a:prstGeom prst="rect">
            <a:avLst/>
          </a:prstGeom>
        </p:spPr>
      </p:pic>
      <p:sp>
        <p:nvSpPr>
          <p:cNvPr id="13" name="Textfeld 12"/>
          <p:cNvSpPr txBox="1"/>
          <p:nvPr/>
        </p:nvSpPr>
        <p:spPr>
          <a:xfrm>
            <a:off x="612648" y="3768142"/>
            <a:ext cx="4248472" cy="1015663"/>
          </a:xfrm>
          <a:prstGeom prst="rect">
            <a:avLst/>
          </a:prstGeom>
          <a:noFill/>
        </p:spPr>
        <p:txBody>
          <a:bodyPr wrap="square" rtlCol="0">
            <a:spAutoFit/>
          </a:bodyPr>
          <a:lstStyle/>
          <a:p>
            <a:pPr algn="ctr"/>
            <a:r>
              <a:rPr lang="de-DE" sz="2000" b="1" dirty="0">
                <a:solidFill>
                  <a:schemeClr val="bg1"/>
                </a:solidFill>
              </a:rPr>
              <a:t>Rheinland-Pfalz-Ausstellung</a:t>
            </a:r>
            <a:br>
              <a:rPr lang="de-DE" sz="2000" b="1" dirty="0">
                <a:solidFill>
                  <a:schemeClr val="bg1"/>
                </a:solidFill>
              </a:rPr>
            </a:br>
            <a:r>
              <a:rPr lang="de-DE" sz="2000" b="1" dirty="0">
                <a:solidFill>
                  <a:schemeClr val="bg1"/>
                </a:solidFill>
              </a:rPr>
              <a:t> 18.-26.03. 2017</a:t>
            </a:r>
            <a:br>
              <a:rPr lang="de-DE" sz="2000" b="1" dirty="0">
                <a:solidFill>
                  <a:schemeClr val="bg1"/>
                </a:solidFill>
              </a:rPr>
            </a:br>
            <a:r>
              <a:rPr lang="de-DE" sz="2000" b="1" dirty="0">
                <a:solidFill>
                  <a:srgbClr val="FFC000"/>
                </a:solidFill>
              </a:rPr>
              <a:t> </a:t>
            </a:r>
          </a:p>
        </p:txBody>
      </p:sp>
      <p:sp>
        <p:nvSpPr>
          <p:cNvPr id="14" name="Textfeld 13"/>
          <p:cNvSpPr txBox="1"/>
          <p:nvPr/>
        </p:nvSpPr>
        <p:spPr>
          <a:xfrm>
            <a:off x="378031" y="4659828"/>
            <a:ext cx="4426476" cy="1200329"/>
          </a:xfrm>
          <a:prstGeom prst="rect">
            <a:avLst/>
          </a:prstGeom>
          <a:noFill/>
        </p:spPr>
        <p:txBody>
          <a:bodyPr wrap="square" rtlCol="0">
            <a:spAutoFit/>
          </a:bodyPr>
          <a:lstStyle/>
          <a:p>
            <a:pPr algn="ctr"/>
            <a:r>
              <a:rPr lang="de-DE" b="1" u="sng" dirty="0"/>
              <a:t>Thema:</a:t>
            </a:r>
            <a:br>
              <a:rPr lang="de-DE" b="1" dirty="0"/>
            </a:br>
            <a:r>
              <a:rPr lang="de-DE" b="1" dirty="0"/>
              <a:t>Lärm und Feinstaub machen krank!</a:t>
            </a:r>
          </a:p>
          <a:p>
            <a:pPr algn="ctr"/>
            <a:r>
              <a:rPr lang="de-DE" b="1" dirty="0"/>
              <a:t>Besuch von Johannes </a:t>
            </a:r>
            <a:r>
              <a:rPr lang="de-DE" b="1" dirty="0" err="1"/>
              <a:t>Klomann</a:t>
            </a:r>
            <a:r>
              <a:rPr lang="de-DE" b="1" dirty="0"/>
              <a:t>,  (SPD) und anderen Politikern</a:t>
            </a:r>
          </a:p>
        </p:txBody>
      </p:sp>
    </p:spTree>
    <p:extLst>
      <p:ext uri="{BB962C8B-B14F-4D97-AF65-F5344CB8AC3E}">
        <p14:creationId xmlns:p14="http://schemas.microsoft.com/office/powerpoint/2010/main" val="952056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anchor="ctr">
            <a:normAutofit/>
          </a:bodyPr>
          <a:lstStyle/>
          <a:p>
            <a:r>
              <a:rPr lang="de-DE" sz="2400" dirty="0">
                <a:latin typeface="+mn-lt"/>
                <a:ea typeface="+mn-ea"/>
                <a:cs typeface="+mn-cs"/>
              </a:rPr>
              <a:t>Bericht des Vorstandes</a:t>
            </a:r>
          </a:p>
        </p:txBody>
      </p:sp>
      <p:sp>
        <p:nvSpPr>
          <p:cNvPr id="4" name="Foliennummernplatzhalter 22"/>
          <p:cNvSpPr>
            <a:spLocks noGrp="1"/>
          </p:cNvSpPr>
          <p:nvPr>
            <p:ph type="sldNum" sz="quarter" idx="4294967295"/>
          </p:nvPr>
        </p:nvSpPr>
        <p:spPr>
          <a:xfrm>
            <a:off x="612648" y="6356350"/>
            <a:ext cx="791000" cy="365760"/>
          </a:xfrm>
          <a:prstGeom prst="rect">
            <a:avLst/>
          </a:prstGeom>
        </p:spPr>
        <p:txBody>
          <a:bodyPr vert="horz"/>
          <a:lstStyle>
            <a:lvl1pPr algn="l" eaLnBrk="1" latinLnBrk="0" hangingPunct="1">
              <a:defRPr kumimoji="0" sz="1400">
                <a:solidFill>
                  <a:schemeClr val="tx2"/>
                </a:solidFill>
              </a:defRPr>
            </a:lvl1pPr>
          </a:lstStyle>
          <a:p>
            <a:fld id="{A5195538-A498-4382-97B2-531514DB3483}" type="slidenum">
              <a:rPr lang="de-DE" smtClean="0"/>
              <a:pPr/>
              <a:t>19</a:t>
            </a:fld>
            <a:endParaRPr lang="de-DE" dirty="0"/>
          </a:p>
        </p:txBody>
      </p:sp>
      <p:sp>
        <p:nvSpPr>
          <p:cNvPr id="5" name="Gerade Verbindung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Gleichschenkliges Dreiec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ußzeilenplatzhalter 4"/>
          <p:cNvSpPr>
            <a:spLocks noGrp="1"/>
          </p:cNvSpPr>
          <p:nvPr>
            <p:ph type="ftr" sz="quarter" idx="4294967295"/>
          </p:nvPr>
        </p:nvSpPr>
        <p:spPr>
          <a:xfrm>
            <a:off x="3131840" y="6356350"/>
            <a:ext cx="5760640" cy="365760"/>
          </a:xfrm>
          <a:prstGeom prst="rect">
            <a:avLst/>
          </a:prstGeom>
        </p:spPr>
        <p:txBody>
          <a:bodyPr vert="horz" anchor="ctr"/>
          <a:lstStyle>
            <a:lvl1pPr algn="r">
              <a:defRPr kumimoji="0" lang="de-DE" sz="1400" smtClean="0">
                <a:solidFill>
                  <a:schemeClr val="tx2"/>
                </a:solidFill>
              </a:defRPr>
            </a:lvl1pPr>
          </a:lstStyle>
          <a:p>
            <a:r>
              <a:rPr lang="de-DE" dirty="0"/>
              <a:t>Verein Für ein lebenswertes Mainz und Reinhessen –</a:t>
            </a:r>
          </a:p>
          <a:p>
            <a:r>
              <a:rPr lang="de-DE" dirty="0"/>
              <a:t>Gegen Fluglärm und den Ausbau des Frankfurter Flughafens e.V.</a:t>
            </a:r>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8211" y="1472693"/>
            <a:ext cx="3312368" cy="4520408"/>
          </a:xfrm>
          <a:prstGeom prst="rect">
            <a:avLst/>
          </a:prstGeom>
        </p:spPr>
      </p:pic>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03" y="2372268"/>
            <a:ext cx="5105369" cy="3039196"/>
          </a:xfrm>
          <a:prstGeom prst="rect">
            <a:avLst/>
          </a:prstGeom>
        </p:spPr>
      </p:pic>
      <p:sp>
        <p:nvSpPr>
          <p:cNvPr id="15" name="Rechteck 14"/>
          <p:cNvSpPr/>
          <p:nvPr/>
        </p:nvSpPr>
        <p:spPr>
          <a:xfrm>
            <a:off x="104567" y="1193096"/>
            <a:ext cx="4572000" cy="1631216"/>
          </a:xfrm>
          <a:prstGeom prst="rect">
            <a:avLst/>
          </a:prstGeom>
        </p:spPr>
        <p:txBody>
          <a:bodyPr>
            <a:spAutoFit/>
          </a:bodyPr>
          <a:lstStyle/>
          <a:p>
            <a:pPr algn="ctr"/>
            <a:r>
              <a:rPr lang="de-DE" sz="2000" b="1" dirty="0" err="1"/>
              <a:t>Trullo</a:t>
            </a:r>
            <a:r>
              <a:rPr lang="de-DE" sz="2000" b="1" dirty="0"/>
              <a:t> auf der Rheinland-Pfalz-Ausstellung  18.-26.03. 2017 auf dem Stand der Stadt Mainz.</a:t>
            </a:r>
            <a:br>
              <a:rPr lang="de-DE" sz="2000" b="1" dirty="0"/>
            </a:br>
            <a:endParaRPr lang="de-DE" sz="2000" b="1" dirty="0"/>
          </a:p>
          <a:p>
            <a:pPr algn="ctr"/>
            <a:endParaRPr lang="de-DE" sz="2000" dirty="0"/>
          </a:p>
        </p:txBody>
      </p:sp>
      <p:sp>
        <p:nvSpPr>
          <p:cNvPr id="13" name="Textfeld 12"/>
          <p:cNvSpPr txBox="1"/>
          <p:nvPr/>
        </p:nvSpPr>
        <p:spPr>
          <a:xfrm>
            <a:off x="612648" y="4708921"/>
            <a:ext cx="4248472" cy="646331"/>
          </a:xfrm>
          <a:prstGeom prst="rect">
            <a:avLst/>
          </a:prstGeom>
          <a:noFill/>
        </p:spPr>
        <p:txBody>
          <a:bodyPr wrap="square" rtlCol="0">
            <a:spAutoFit/>
          </a:bodyPr>
          <a:lstStyle/>
          <a:p>
            <a:pPr algn="ctr"/>
            <a:r>
              <a:rPr lang="de-DE" b="1" dirty="0">
                <a:solidFill>
                  <a:schemeClr val="bg1"/>
                </a:solidFill>
              </a:rPr>
              <a:t>Besuch der Ministerpräsidentin </a:t>
            </a:r>
            <a:br>
              <a:rPr lang="de-DE" b="1" dirty="0">
                <a:solidFill>
                  <a:schemeClr val="bg1"/>
                </a:solidFill>
              </a:rPr>
            </a:br>
            <a:r>
              <a:rPr lang="de-DE" b="1" dirty="0" err="1">
                <a:solidFill>
                  <a:schemeClr val="bg1"/>
                </a:solidFill>
              </a:rPr>
              <a:t>Malu</a:t>
            </a:r>
            <a:r>
              <a:rPr lang="de-DE" b="1" dirty="0">
                <a:solidFill>
                  <a:schemeClr val="bg1"/>
                </a:solidFill>
              </a:rPr>
              <a:t> Dreyer</a:t>
            </a:r>
            <a:endParaRPr lang="de-DE" sz="2000" b="1" dirty="0">
              <a:solidFill>
                <a:srgbClr val="FFC000"/>
              </a:solidFill>
            </a:endParaRPr>
          </a:p>
        </p:txBody>
      </p:sp>
    </p:spTree>
    <p:extLst>
      <p:ext uri="{BB962C8B-B14F-4D97-AF65-F5344CB8AC3E}">
        <p14:creationId xmlns:p14="http://schemas.microsoft.com/office/powerpoint/2010/main" val="2158528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anchor="ctr">
            <a:normAutofit/>
          </a:bodyPr>
          <a:lstStyle/>
          <a:p>
            <a:r>
              <a:rPr lang="de-DE" sz="3600" dirty="0">
                <a:latin typeface="+mn-lt"/>
                <a:ea typeface="+mn-ea"/>
                <a:cs typeface="+mn-cs"/>
              </a:rPr>
              <a:t>Tagesordnung</a:t>
            </a:r>
          </a:p>
        </p:txBody>
      </p:sp>
      <p:sp>
        <p:nvSpPr>
          <p:cNvPr id="3" name="Inhaltsplatzhalter 2"/>
          <p:cNvSpPr>
            <a:spLocks noGrp="1"/>
          </p:cNvSpPr>
          <p:nvPr>
            <p:ph sz="quarter" idx="1"/>
          </p:nvPr>
        </p:nvSpPr>
        <p:spPr/>
        <p:txBody>
          <a:bodyPr>
            <a:normAutofit/>
          </a:bodyPr>
          <a:lstStyle/>
          <a:p>
            <a:r>
              <a:rPr lang="de-DE" sz="2000" dirty="0"/>
              <a:t>TOP 1	Begrüßung, Feststellung der Beschlussfähigkeit und 				Tagesordnung </a:t>
            </a:r>
          </a:p>
          <a:p>
            <a:r>
              <a:rPr lang="de-DE" sz="2000" dirty="0"/>
              <a:t>TOP 2	Bericht des Vorstandes zum Geschäftsjahr 2016</a:t>
            </a:r>
          </a:p>
          <a:p>
            <a:r>
              <a:rPr lang="de-DE" sz="2000" dirty="0"/>
              <a:t>TOP 3  	Stand der juristischen Auseinandersetzung um den 				Flughafenausbau</a:t>
            </a:r>
          </a:p>
          <a:p>
            <a:r>
              <a:rPr lang="de-DE" sz="2000" dirty="0"/>
              <a:t>TOP 4	Bericht des Schatzmeisters</a:t>
            </a:r>
          </a:p>
          <a:p>
            <a:r>
              <a:rPr lang="de-DE" sz="2000" dirty="0"/>
              <a:t>TOP 5	Bericht der Kassenprüfer </a:t>
            </a:r>
          </a:p>
          <a:p>
            <a:r>
              <a:rPr lang="de-DE" sz="2000" dirty="0"/>
              <a:t>TOP 6	Entlastung des Schatzmeisters</a:t>
            </a:r>
          </a:p>
          <a:p>
            <a:r>
              <a:rPr lang="de-DE" sz="2000" dirty="0"/>
              <a:t>TOP 7	Entlastung des Vorstandes</a:t>
            </a:r>
          </a:p>
          <a:p>
            <a:r>
              <a:rPr lang="de-DE" sz="2000" dirty="0"/>
              <a:t>TOP 8	Neuwahl des Vorstandes</a:t>
            </a:r>
          </a:p>
          <a:p>
            <a:r>
              <a:rPr lang="de-DE" sz="2000" dirty="0"/>
              <a:t>TOP 9	Aktivitäten 2017</a:t>
            </a:r>
          </a:p>
          <a:p>
            <a:r>
              <a:rPr lang="de-DE" sz="2000" dirty="0"/>
              <a:t>TOP 10	Verschiedenes</a:t>
            </a:r>
          </a:p>
          <a:p>
            <a:pPr>
              <a:lnSpc>
                <a:spcPct val="150000"/>
              </a:lnSpc>
            </a:pPr>
            <a:endParaRPr lang="de-DE" sz="2000" dirty="0"/>
          </a:p>
        </p:txBody>
      </p:sp>
      <p:sp>
        <p:nvSpPr>
          <p:cNvPr id="4" name="Foliennummernplatzhalter 22"/>
          <p:cNvSpPr>
            <a:spLocks noGrp="1"/>
          </p:cNvSpPr>
          <p:nvPr>
            <p:ph type="sldNum" sz="quarter" idx="4294967295"/>
          </p:nvPr>
        </p:nvSpPr>
        <p:spPr>
          <a:xfrm>
            <a:off x="612648" y="6356350"/>
            <a:ext cx="791000" cy="365760"/>
          </a:xfrm>
          <a:prstGeom prst="rect">
            <a:avLst/>
          </a:prstGeom>
        </p:spPr>
        <p:txBody>
          <a:bodyPr vert="horz"/>
          <a:lstStyle>
            <a:lvl1pPr algn="l" eaLnBrk="1" latinLnBrk="0" hangingPunct="1">
              <a:defRPr kumimoji="0" sz="1400">
                <a:solidFill>
                  <a:schemeClr val="tx2"/>
                </a:solidFill>
              </a:defRPr>
            </a:lvl1pPr>
          </a:lstStyle>
          <a:p>
            <a:fld id="{A5195538-A498-4382-97B2-531514DB3483}" type="slidenum">
              <a:rPr lang="de-DE" smtClean="0"/>
              <a:pPr/>
              <a:t>2</a:t>
            </a:fld>
            <a:endParaRPr lang="de-DE" dirty="0"/>
          </a:p>
        </p:txBody>
      </p:sp>
      <p:sp>
        <p:nvSpPr>
          <p:cNvPr id="5" name="Gerade Verbindung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Gleichschenkliges Dreiec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ußzeilenplatzhalter 4"/>
          <p:cNvSpPr>
            <a:spLocks noGrp="1"/>
          </p:cNvSpPr>
          <p:nvPr>
            <p:ph type="ftr" sz="quarter" idx="4294967295"/>
          </p:nvPr>
        </p:nvSpPr>
        <p:spPr>
          <a:xfrm>
            <a:off x="3131840" y="6356350"/>
            <a:ext cx="5760640" cy="365760"/>
          </a:xfrm>
          <a:prstGeom prst="rect">
            <a:avLst/>
          </a:prstGeom>
        </p:spPr>
        <p:txBody>
          <a:bodyPr vert="horz" anchor="ctr"/>
          <a:lstStyle>
            <a:lvl1pPr algn="r">
              <a:defRPr kumimoji="0" lang="de-DE" sz="1400" smtClean="0">
                <a:solidFill>
                  <a:schemeClr val="tx2"/>
                </a:solidFill>
              </a:defRPr>
            </a:lvl1pPr>
          </a:lstStyle>
          <a:p>
            <a:r>
              <a:rPr lang="de-DE" dirty="0"/>
              <a:t>Verein Für ein lebenswertes Mainz und Reinhessen –</a:t>
            </a:r>
          </a:p>
          <a:p>
            <a:r>
              <a:rPr lang="de-DE" dirty="0"/>
              <a:t>Gegen Fluglärm und den Ausbau des Frankfurter Flughafens e.V.</a:t>
            </a:r>
          </a:p>
        </p:txBody>
      </p:sp>
    </p:spTree>
    <p:extLst>
      <p:ext uri="{BB962C8B-B14F-4D97-AF65-F5344CB8AC3E}">
        <p14:creationId xmlns:p14="http://schemas.microsoft.com/office/powerpoint/2010/main" val="3749786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de-DE" sz="2000" dirty="0"/>
              <a:t>Geplante Aktivitäten 2017</a:t>
            </a:r>
          </a:p>
        </p:txBody>
      </p:sp>
      <p:sp>
        <p:nvSpPr>
          <p:cNvPr id="3" name="Untertitel 2"/>
          <p:cNvSpPr>
            <a:spLocks noGrp="1"/>
          </p:cNvSpPr>
          <p:nvPr>
            <p:ph type="subTitle" idx="1"/>
          </p:nvPr>
        </p:nvSpPr>
        <p:spPr/>
        <p:txBody>
          <a:bodyPr/>
          <a:lstStyle/>
          <a:p>
            <a:r>
              <a:rPr lang="de-DE" dirty="0"/>
              <a:t>Bettina Appelt</a:t>
            </a:r>
          </a:p>
        </p:txBody>
      </p:sp>
    </p:spTree>
    <p:extLst>
      <p:ext uri="{BB962C8B-B14F-4D97-AF65-F5344CB8AC3E}">
        <p14:creationId xmlns:p14="http://schemas.microsoft.com/office/powerpoint/2010/main" val="709526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anchor="ctr">
            <a:normAutofit/>
          </a:bodyPr>
          <a:lstStyle/>
          <a:p>
            <a:r>
              <a:rPr lang="de-DE" sz="2400" dirty="0">
                <a:latin typeface="+mn-lt"/>
                <a:ea typeface="+mn-ea"/>
                <a:cs typeface="+mn-cs"/>
              </a:rPr>
              <a:t>Nächste Termine 2017</a:t>
            </a:r>
          </a:p>
        </p:txBody>
      </p:sp>
      <p:sp>
        <p:nvSpPr>
          <p:cNvPr id="3" name="Inhaltsplatzhalter 2"/>
          <p:cNvSpPr>
            <a:spLocks noGrp="1"/>
          </p:cNvSpPr>
          <p:nvPr>
            <p:ph sz="quarter" idx="1"/>
          </p:nvPr>
        </p:nvSpPr>
        <p:spPr/>
        <p:txBody>
          <a:bodyPr>
            <a:normAutofit/>
          </a:bodyPr>
          <a:lstStyle/>
          <a:p>
            <a:pPr marL="0" indent="0">
              <a:lnSpc>
                <a:spcPct val="150000"/>
              </a:lnSpc>
              <a:buNone/>
            </a:pPr>
            <a:endParaRPr lang="de-DE" sz="2000" dirty="0"/>
          </a:p>
          <a:p>
            <a:pPr>
              <a:lnSpc>
                <a:spcPct val="150000"/>
              </a:lnSpc>
            </a:pPr>
            <a:r>
              <a:rPr lang="de-DE" sz="2000" b="1" dirty="0"/>
              <a:t>23.05.</a:t>
            </a:r>
            <a:r>
              <a:rPr lang="de-DE" sz="2000" dirty="0"/>
              <a:t> 	Fraport – Hauptversammlung – </a:t>
            </a:r>
            <a:br>
              <a:rPr lang="de-DE" sz="2000" dirty="0"/>
            </a:br>
            <a:r>
              <a:rPr lang="de-DE" sz="2000" dirty="0"/>
              <a:t>	     	Mahnwache vor der Jahrhunderthalle</a:t>
            </a:r>
          </a:p>
          <a:p>
            <a:pPr>
              <a:lnSpc>
                <a:spcPct val="150000"/>
              </a:lnSpc>
            </a:pPr>
            <a:r>
              <a:rPr lang="de-DE" sz="2000" b="1" dirty="0"/>
              <a:t>24.-28. 05. 	</a:t>
            </a:r>
            <a:r>
              <a:rPr lang="de-DE" sz="2000" dirty="0"/>
              <a:t>Deutscher Evangelischer Kirchentag 2017</a:t>
            </a:r>
          </a:p>
          <a:p>
            <a:pPr>
              <a:lnSpc>
                <a:spcPct val="150000"/>
              </a:lnSpc>
            </a:pPr>
            <a:r>
              <a:rPr lang="de-DE" sz="2000" b="1" dirty="0"/>
              <a:t>09.-18. 06.	</a:t>
            </a:r>
            <a:r>
              <a:rPr lang="de-DE" sz="2000" dirty="0"/>
              <a:t>Teilnahme auf dem Hessentag in Rüsselsheim</a:t>
            </a:r>
          </a:p>
          <a:p>
            <a:pPr>
              <a:lnSpc>
                <a:spcPct val="150000"/>
              </a:lnSpc>
            </a:pPr>
            <a:r>
              <a:rPr lang="de-DE" sz="2000" b="1" dirty="0"/>
              <a:t>24.06.	</a:t>
            </a:r>
            <a:r>
              <a:rPr lang="de-DE" sz="2000" dirty="0"/>
              <a:t> Rheingau-Musik-Festival, Mahnwache der BI Fluglärm Mainz</a:t>
            </a:r>
          </a:p>
          <a:p>
            <a:pPr>
              <a:lnSpc>
                <a:spcPct val="150000"/>
              </a:lnSpc>
            </a:pPr>
            <a:r>
              <a:rPr lang="de-DE" sz="2000" b="1" dirty="0"/>
              <a:t>Jeden Montag</a:t>
            </a:r>
            <a:r>
              <a:rPr lang="de-DE" sz="2000" dirty="0"/>
              <a:t>:  Demo am Frankfurter Flughafen, Terminal 1</a:t>
            </a:r>
            <a:br>
              <a:rPr lang="de-DE" sz="2000" dirty="0"/>
            </a:br>
            <a:r>
              <a:rPr lang="de-DE" sz="2000" dirty="0"/>
              <a:t>	                Beginn 18.00 Uhr</a:t>
            </a:r>
          </a:p>
          <a:p>
            <a:pPr>
              <a:lnSpc>
                <a:spcPct val="150000"/>
              </a:lnSpc>
            </a:pPr>
            <a:endParaRPr lang="de-DE" sz="2000" dirty="0"/>
          </a:p>
          <a:p>
            <a:pPr>
              <a:lnSpc>
                <a:spcPct val="150000"/>
              </a:lnSpc>
            </a:pPr>
            <a:endParaRPr lang="de-DE" sz="2000" dirty="0"/>
          </a:p>
          <a:p>
            <a:pPr>
              <a:lnSpc>
                <a:spcPct val="150000"/>
              </a:lnSpc>
            </a:pPr>
            <a:endParaRPr lang="de-DE" sz="2000" dirty="0"/>
          </a:p>
          <a:p>
            <a:pPr>
              <a:lnSpc>
                <a:spcPct val="150000"/>
              </a:lnSpc>
            </a:pPr>
            <a:endParaRPr lang="de-DE" sz="2000" dirty="0"/>
          </a:p>
          <a:p>
            <a:pPr>
              <a:lnSpc>
                <a:spcPct val="150000"/>
              </a:lnSpc>
            </a:pPr>
            <a:endParaRPr lang="de-DE" sz="2000" dirty="0"/>
          </a:p>
          <a:p>
            <a:pPr>
              <a:lnSpc>
                <a:spcPct val="150000"/>
              </a:lnSpc>
            </a:pPr>
            <a:endParaRPr lang="de-DE" sz="2000" dirty="0"/>
          </a:p>
        </p:txBody>
      </p:sp>
      <p:sp>
        <p:nvSpPr>
          <p:cNvPr id="4" name="Foliennummernplatzhalter 22"/>
          <p:cNvSpPr>
            <a:spLocks noGrp="1"/>
          </p:cNvSpPr>
          <p:nvPr>
            <p:ph type="sldNum" sz="quarter" idx="4294967295"/>
          </p:nvPr>
        </p:nvSpPr>
        <p:spPr>
          <a:xfrm>
            <a:off x="612648" y="6356350"/>
            <a:ext cx="791000" cy="365760"/>
          </a:xfrm>
          <a:prstGeom prst="rect">
            <a:avLst/>
          </a:prstGeom>
        </p:spPr>
        <p:txBody>
          <a:bodyPr vert="horz"/>
          <a:lstStyle>
            <a:lvl1pPr algn="l" eaLnBrk="1" latinLnBrk="0" hangingPunct="1">
              <a:defRPr kumimoji="0" sz="1400">
                <a:solidFill>
                  <a:schemeClr val="tx2"/>
                </a:solidFill>
              </a:defRPr>
            </a:lvl1pPr>
          </a:lstStyle>
          <a:p>
            <a:fld id="{A5195538-A498-4382-97B2-531514DB3483}" type="slidenum">
              <a:rPr lang="de-DE" smtClean="0"/>
              <a:pPr/>
              <a:t>21</a:t>
            </a:fld>
            <a:endParaRPr lang="de-DE" dirty="0"/>
          </a:p>
        </p:txBody>
      </p:sp>
      <p:sp>
        <p:nvSpPr>
          <p:cNvPr id="5" name="Gerade Verbindung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Gleichschenkliges Dreiec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ußzeilenplatzhalter 4"/>
          <p:cNvSpPr>
            <a:spLocks noGrp="1"/>
          </p:cNvSpPr>
          <p:nvPr>
            <p:ph type="ftr" sz="quarter" idx="4294967295"/>
          </p:nvPr>
        </p:nvSpPr>
        <p:spPr>
          <a:xfrm>
            <a:off x="3131840" y="6356350"/>
            <a:ext cx="5760640" cy="365760"/>
          </a:xfrm>
          <a:prstGeom prst="rect">
            <a:avLst/>
          </a:prstGeom>
        </p:spPr>
        <p:txBody>
          <a:bodyPr vert="horz" anchor="ctr"/>
          <a:lstStyle>
            <a:lvl1pPr algn="r">
              <a:defRPr kumimoji="0" lang="de-DE" sz="1400" smtClean="0">
                <a:solidFill>
                  <a:schemeClr val="tx2"/>
                </a:solidFill>
              </a:defRPr>
            </a:lvl1pPr>
          </a:lstStyle>
          <a:p>
            <a:r>
              <a:rPr lang="de-DE" dirty="0"/>
              <a:t>Verein Für ein lebenswertes Mainz und Reinhessen –</a:t>
            </a:r>
          </a:p>
          <a:p>
            <a:r>
              <a:rPr lang="de-DE" dirty="0"/>
              <a:t>Gegen Fluglärm und den Ausbau des Frankfurter Flughafens e.V.</a:t>
            </a:r>
          </a:p>
        </p:txBody>
      </p:sp>
    </p:spTree>
    <p:extLst>
      <p:ext uri="{BB962C8B-B14F-4D97-AF65-F5344CB8AC3E}">
        <p14:creationId xmlns:p14="http://schemas.microsoft.com/office/powerpoint/2010/main" val="2712450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de-DE" sz="2000" dirty="0"/>
              <a:t>Stand der juristischen Auseinandersetzung um den 			Flughafenausbau</a:t>
            </a:r>
          </a:p>
        </p:txBody>
      </p:sp>
      <p:sp>
        <p:nvSpPr>
          <p:cNvPr id="3" name="Untertitel 2"/>
          <p:cNvSpPr>
            <a:spLocks noGrp="1"/>
          </p:cNvSpPr>
          <p:nvPr>
            <p:ph type="subTitle" idx="1"/>
          </p:nvPr>
        </p:nvSpPr>
        <p:spPr/>
        <p:txBody>
          <a:bodyPr/>
          <a:lstStyle/>
          <a:p>
            <a:r>
              <a:rPr lang="de-DE" dirty="0"/>
              <a:t>Wolfgang Eckert</a:t>
            </a:r>
          </a:p>
        </p:txBody>
      </p:sp>
      <p:sp>
        <p:nvSpPr>
          <p:cNvPr id="4" name="Rechteck 3">
            <a:extLst>
              <a:ext uri="{FF2B5EF4-FFF2-40B4-BE49-F238E27FC236}">
                <a16:creationId xmlns:a16="http://schemas.microsoft.com/office/drawing/2014/main" id="{5EBBA29F-63BF-4A87-B979-E2F2F53100EA}"/>
              </a:ext>
            </a:extLst>
          </p:cNvPr>
          <p:cNvSpPr/>
          <p:nvPr/>
        </p:nvSpPr>
        <p:spPr>
          <a:xfrm>
            <a:off x="1007604" y="751344"/>
            <a:ext cx="7128792" cy="2677656"/>
          </a:xfrm>
          <a:prstGeom prst="rect">
            <a:avLst/>
          </a:prstGeom>
        </p:spPr>
        <p:txBody>
          <a:bodyPr wrap="square">
            <a:spAutoFit/>
          </a:bodyPr>
          <a:lstStyle/>
          <a:p>
            <a:pPr>
              <a:spcAft>
                <a:spcPts val="0"/>
              </a:spcAft>
            </a:pPr>
            <a:r>
              <a:rPr lang="de-DE" sz="1400" kern="50" dirty="0">
                <a:solidFill>
                  <a:srgbClr val="002060"/>
                </a:solidFill>
                <a:latin typeface="Arial" panose="020B0604020202020204" pitchFamily="34" charset="0"/>
                <a:cs typeface="Liberation Serif"/>
              </a:rPr>
              <a:t>Der Bericht erfolgte durch Wolfgang Eckert. Hr. Eckert informierte über den aktuellen Stand der Mainzer Kläger/-innen. Auf Vorschlag des Anwalts Hr. Dr. Schröder hat der Vorstand die anhängigen Klagen jeweils nach der Beschlussfassung des VGH Kassel nicht angefochten. Die weitere finanzielle Unterstützung kommt dem Verein pro Flörsheim zu.</a:t>
            </a:r>
            <a:endParaRPr lang="de-DE" sz="2000" kern="50" dirty="0">
              <a:solidFill>
                <a:srgbClr val="002060"/>
              </a:solidFill>
              <a:latin typeface="Liberation Serif"/>
              <a:cs typeface="Liberation Serif"/>
            </a:endParaRPr>
          </a:p>
          <a:p>
            <a:pPr>
              <a:spcAft>
                <a:spcPts val="0"/>
              </a:spcAft>
            </a:pPr>
            <a:r>
              <a:rPr lang="de-DE" sz="1400" kern="50" dirty="0">
                <a:solidFill>
                  <a:srgbClr val="002060"/>
                </a:solidFill>
                <a:latin typeface="Arial" panose="020B0604020202020204" pitchFamily="34" charset="0"/>
                <a:cs typeface="Liberation Serif"/>
              </a:rPr>
              <a:t>Mit dem Verein für Flörsheim e.V. wie auch mit den Klägern auf Mainzer Seite wurde hierüber Einigkeit erzielt.  Es folgte ein Kurzvortrag von Hans Jakob </a:t>
            </a:r>
            <a:r>
              <a:rPr lang="de-DE" sz="1400" kern="50" dirty="0" err="1">
                <a:solidFill>
                  <a:srgbClr val="002060"/>
                </a:solidFill>
                <a:latin typeface="Arial" panose="020B0604020202020204" pitchFamily="34" charset="0"/>
                <a:cs typeface="Liberation Serif"/>
              </a:rPr>
              <a:t>Gall</a:t>
            </a:r>
            <a:r>
              <a:rPr lang="de-DE" sz="1400" kern="50" dirty="0">
                <a:solidFill>
                  <a:srgbClr val="002060"/>
                </a:solidFill>
                <a:latin typeface="Arial" panose="020B0604020202020204" pitchFamily="34" charset="0"/>
                <a:cs typeface="Liberation Serif"/>
              </a:rPr>
              <a:t>, Vorsitzender des Vereins für Flörsheim</a:t>
            </a:r>
            <a:endParaRPr lang="de-DE" sz="2000" kern="50" dirty="0">
              <a:solidFill>
                <a:srgbClr val="002060"/>
              </a:solidFill>
              <a:latin typeface="Liberation Serif"/>
              <a:cs typeface="Liberation Serif"/>
            </a:endParaRPr>
          </a:p>
          <a:p>
            <a:pPr>
              <a:spcAft>
                <a:spcPts val="0"/>
              </a:spcAft>
            </a:pPr>
            <a:r>
              <a:rPr lang="de-DE" sz="1400" kern="50" dirty="0">
                <a:solidFill>
                  <a:srgbClr val="002060"/>
                </a:solidFill>
                <a:latin typeface="Arial" panose="020B0604020202020204" pitchFamily="34" charset="0"/>
                <a:cs typeface="Liberation Serif"/>
              </a:rPr>
              <a:t>Die Klagen werden vermutlich in 2 Einzelverfahren aufgesplittet: zum einen werden die Wirbelschleppen und zum anderen die Problematik der Nachtrandstunden zu verhandeln sein. Daneben sind die Städte Mainz, Hattersheim und Hochheim noch auf dem Klageweg.</a:t>
            </a:r>
            <a:endParaRPr lang="de-DE" sz="2000" kern="50" dirty="0">
              <a:solidFill>
                <a:srgbClr val="002060"/>
              </a:solidFill>
              <a:effectLst/>
              <a:latin typeface="Liberation Serif"/>
              <a:cs typeface="Liberation Serif"/>
            </a:endParaRPr>
          </a:p>
        </p:txBody>
      </p:sp>
    </p:spTree>
    <p:extLst>
      <p:ext uri="{BB962C8B-B14F-4D97-AF65-F5344CB8AC3E}">
        <p14:creationId xmlns:p14="http://schemas.microsoft.com/office/powerpoint/2010/main" val="231311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de-DE" sz="2000" dirty="0"/>
              <a:t>Bericht des Schatzmeisters</a:t>
            </a:r>
          </a:p>
        </p:txBody>
      </p:sp>
      <p:sp>
        <p:nvSpPr>
          <p:cNvPr id="3" name="Untertitel 2"/>
          <p:cNvSpPr>
            <a:spLocks noGrp="1"/>
          </p:cNvSpPr>
          <p:nvPr>
            <p:ph type="subTitle" idx="1"/>
          </p:nvPr>
        </p:nvSpPr>
        <p:spPr/>
        <p:txBody>
          <a:bodyPr/>
          <a:lstStyle/>
          <a:p>
            <a:r>
              <a:rPr lang="de-DE" dirty="0"/>
              <a:t>Klaus </a:t>
            </a:r>
            <a:r>
              <a:rPr lang="de-DE" dirty="0" err="1"/>
              <a:t>Dienes</a:t>
            </a:r>
            <a:endParaRPr lang="de-DE" dirty="0"/>
          </a:p>
        </p:txBody>
      </p:sp>
      <p:sp>
        <p:nvSpPr>
          <p:cNvPr id="4" name="Textfeld 3">
            <a:extLst>
              <a:ext uri="{FF2B5EF4-FFF2-40B4-BE49-F238E27FC236}">
                <a16:creationId xmlns:a16="http://schemas.microsoft.com/office/drawing/2014/main" id="{874B3A82-686A-462C-9171-6C744EAED316}"/>
              </a:ext>
            </a:extLst>
          </p:cNvPr>
          <p:cNvSpPr txBox="1"/>
          <p:nvPr/>
        </p:nvSpPr>
        <p:spPr>
          <a:xfrm>
            <a:off x="2987824" y="1803389"/>
            <a:ext cx="3960440" cy="1200329"/>
          </a:xfrm>
          <a:prstGeom prst="rect">
            <a:avLst/>
          </a:prstGeom>
          <a:noFill/>
        </p:spPr>
        <p:txBody>
          <a:bodyPr wrap="square" rtlCol="0">
            <a:spAutoFit/>
          </a:bodyPr>
          <a:lstStyle/>
          <a:p>
            <a:r>
              <a:rPr lang="de-DE" dirty="0">
                <a:solidFill>
                  <a:srgbClr val="002060"/>
                </a:solidFill>
              </a:rPr>
              <a:t>Der Finanzbericht steht nur Mitgliedern des zur Verfügung, kann aber bei Bedarf beim Vorstand des Vereins eingesehen werden. </a:t>
            </a:r>
          </a:p>
        </p:txBody>
      </p:sp>
    </p:spTree>
    <p:extLst>
      <p:ext uri="{BB962C8B-B14F-4D97-AF65-F5344CB8AC3E}">
        <p14:creationId xmlns:p14="http://schemas.microsoft.com/office/powerpoint/2010/main" val="3529423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de-DE" sz="2000" dirty="0"/>
              <a:t>Bericht der Kassenprüfer</a:t>
            </a:r>
          </a:p>
        </p:txBody>
      </p:sp>
      <p:sp>
        <p:nvSpPr>
          <p:cNvPr id="3" name="Untertitel 2"/>
          <p:cNvSpPr>
            <a:spLocks noGrp="1"/>
          </p:cNvSpPr>
          <p:nvPr>
            <p:ph type="subTitle" idx="1"/>
          </p:nvPr>
        </p:nvSpPr>
        <p:spPr/>
        <p:txBody>
          <a:bodyPr/>
          <a:lstStyle/>
          <a:p>
            <a:r>
              <a:rPr lang="de-DE" dirty="0"/>
              <a:t>Kerstin Roesch, Felix Küstermann</a:t>
            </a:r>
          </a:p>
        </p:txBody>
      </p:sp>
      <p:sp>
        <p:nvSpPr>
          <p:cNvPr id="4" name="Textfeld 3">
            <a:extLst>
              <a:ext uri="{FF2B5EF4-FFF2-40B4-BE49-F238E27FC236}">
                <a16:creationId xmlns:a16="http://schemas.microsoft.com/office/drawing/2014/main" id="{0DB9DC47-A48F-4356-8B21-692A84409980}"/>
              </a:ext>
            </a:extLst>
          </p:cNvPr>
          <p:cNvSpPr txBox="1"/>
          <p:nvPr/>
        </p:nvSpPr>
        <p:spPr>
          <a:xfrm>
            <a:off x="3203848" y="1412776"/>
            <a:ext cx="3528392" cy="1200329"/>
          </a:xfrm>
          <a:prstGeom prst="rect">
            <a:avLst/>
          </a:prstGeom>
          <a:noFill/>
        </p:spPr>
        <p:txBody>
          <a:bodyPr wrap="square" rtlCol="0">
            <a:spAutoFit/>
          </a:bodyPr>
          <a:lstStyle/>
          <a:p>
            <a:r>
              <a:rPr lang="de-DE" dirty="0">
                <a:solidFill>
                  <a:srgbClr val="002060"/>
                </a:solidFill>
              </a:rPr>
              <a:t>Der Kassenbericht wurden von Kerstin Rösch und Felix Küstermann geprüft. Die Kasse ist ordentlich geführt.</a:t>
            </a:r>
          </a:p>
        </p:txBody>
      </p:sp>
    </p:spTree>
    <p:extLst>
      <p:ext uri="{BB962C8B-B14F-4D97-AF65-F5344CB8AC3E}">
        <p14:creationId xmlns:p14="http://schemas.microsoft.com/office/powerpoint/2010/main" val="498449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de-DE" sz="2000" dirty="0"/>
              <a:t>Entlastung des Schatzmeisters</a:t>
            </a:r>
          </a:p>
        </p:txBody>
      </p:sp>
      <p:sp>
        <p:nvSpPr>
          <p:cNvPr id="3" name="Untertitel 2"/>
          <p:cNvSpPr>
            <a:spLocks noGrp="1"/>
          </p:cNvSpPr>
          <p:nvPr>
            <p:ph type="subTitle" idx="1"/>
          </p:nvPr>
        </p:nvSpPr>
        <p:spPr/>
        <p:txBody>
          <a:bodyPr/>
          <a:lstStyle/>
          <a:p>
            <a:r>
              <a:rPr lang="de-DE" dirty="0"/>
              <a:t>Mitglieder</a:t>
            </a:r>
          </a:p>
        </p:txBody>
      </p:sp>
      <p:sp>
        <p:nvSpPr>
          <p:cNvPr id="5" name="Textfeld 4">
            <a:extLst>
              <a:ext uri="{FF2B5EF4-FFF2-40B4-BE49-F238E27FC236}">
                <a16:creationId xmlns:a16="http://schemas.microsoft.com/office/drawing/2014/main" id="{24FD0555-4B6B-446B-AFC7-4E922AC0367F}"/>
              </a:ext>
            </a:extLst>
          </p:cNvPr>
          <p:cNvSpPr txBox="1"/>
          <p:nvPr/>
        </p:nvSpPr>
        <p:spPr>
          <a:xfrm>
            <a:off x="2915816" y="908720"/>
            <a:ext cx="5040560" cy="2308324"/>
          </a:xfrm>
          <a:prstGeom prst="rect">
            <a:avLst/>
          </a:prstGeom>
          <a:noFill/>
        </p:spPr>
        <p:txBody>
          <a:bodyPr wrap="square" rtlCol="0">
            <a:spAutoFit/>
          </a:bodyPr>
          <a:lstStyle/>
          <a:p>
            <a:r>
              <a:rPr lang="de-DE" dirty="0">
                <a:solidFill>
                  <a:srgbClr val="002060"/>
                </a:solidFill>
              </a:rPr>
              <a:t>Der Vorstand Wolfgang Eckert stellt den Antrag auf Entlastung des Schatzmeisters. Der Schatzmeister wird entlastet.</a:t>
            </a:r>
          </a:p>
          <a:p>
            <a:r>
              <a:rPr lang="de-DE" dirty="0">
                <a:solidFill>
                  <a:srgbClr val="002060"/>
                </a:solidFill>
              </a:rPr>
              <a:t>Ergebnis:</a:t>
            </a:r>
          </a:p>
          <a:p>
            <a:r>
              <a:rPr lang="de-DE" dirty="0">
                <a:solidFill>
                  <a:srgbClr val="002060"/>
                </a:solidFill>
              </a:rPr>
              <a:t>Zustimmung: 24</a:t>
            </a:r>
          </a:p>
          <a:p>
            <a:r>
              <a:rPr lang="de-DE" dirty="0">
                <a:solidFill>
                  <a:srgbClr val="002060"/>
                </a:solidFill>
              </a:rPr>
              <a:t>Gegenstimmen: keine</a:t>
            </a:r>
          </a:p>
          <a:p>
            <a:r>
              <a:rPr lang="de-DE" dirty="0">
                <a:solidFill>
                  <a:srgbClr val="002060"/>
                </a:solidFill>
              </a:rPr>
              <a:t>Enthaltungen:1</a:t>
            </a:r>
          </a:p>
          <a:p>
            <a:endParaRPr lang="de-DE" dirty="0"/>
          </a:p>
        </p:txBody>
      </p:sp>
    </p:spTree>
    <p:extLst>
      <p:ext uri="{BB962C8B-B14F-4D97-AF65-F5344CB8AC3E}">
        <p14:creationId xmlns:p14="http://schemas.microsoft.com/office/powerpoint/2010/main" val="2294928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de-DE" sz="2000" dirty="0"/>
              <a:t>Entlastung des Vorstandes</a:t>
            </a:r>
          </a:p>
        </p:txBody>
      </p:sp>
      <p:sp>
        <p:nvSpPr>
          <p:cNvPr id="3" name="Untertitel 2"/>
          <p:cNvSpPr>
            <a:spLocks noGrp="1"/>
          </p:cNvSpPr>
          <p:nvPr>
            <p:ph type="subTitle" idx="1"/>
          </p:nvPr>
        </p:nvSpPr>
        <p:spPr/>
        <p:txBody>
          <a:bodyPr/>
          <a:lstStyle/>
          <a:p>
            <a:r>
              <a:rPr lang="de-DE" dirty="0"/>
              <a:t>Mitglieder</a:t>
            </a:r>
          </a:p>
        </p:txBody>
      </p:sp>
      <p:sp>
        <p:nvSpPr>
          <p:cNvPr id="4" name="Textfeld 3">
            <a:extLst>
              <a:ext uri="{FF2B5EF4-FFF2-40B4-BE49-F238E27FC236}">
                <a16:creationId xmlns:a16="http://schemas.microsoft.com/office/drawing/2014/main" id="{D08D9C86-89C8-475F-8305-23B976F82168}"/>
              </a:ext>
            </a:extLst>
          </p:cNvPr>
          <p:cNvSpPr txBox="1"/>
          <p:nvPr/>
        </p:nvSpPr>
        <p:spPr>
          <a:xfrm>
            <a:off x="2987824" y="1484784"/>
            <a:ext cx="4608512" cy="1754326"/>
          </a:xfrm>
          <a:prstGeom prst="rect">
            <a:avLst/>
          </a:prstGeom>
          <a:noFill/>
        </p:spPr>
        <p:txBody>
          <a:bodyPr wrap="square" rtlCol="0">
            <a:spAutoFit/>
          </a:bodyPr>
          <a:lstStyle/>
          <a:p>
            <a:r>
              <a:rPr lang="de-DE" dirty="0">
                <a:solidFill>
                  <a:srgbClr val="002060"/>
                </a:solidFill>
              </a:rPr>
              <a:t>Der Vorstand Wolfgang Eckert stellt den Antrag auf Entlastung des Vorstandes.</a:t>
            </a:r>
          </a:p>
          <a:p>
            <a:r>
              <a:rPr lang="de-DE" dirty="0">
                <a:solidFill>
                  <a:srgbClr val="002060"/>
                </a:solidFill>
              </a:rPr>
              <a:t>Der Vorstand wird entlastet.</a:t>
            </a:r>
          </a:p>
          <a:p>
            <a:r>
              <a:rPr lang="de-DE" dirty="0">
                <a:solidFill>
                  <a:srgbClr val="002060"/>
                </a:solidFill>
              </a:rPr>
              <a:t>Zustimmung: 17</a:t>
            </a:r>
          </a:p>
          <a:p>
            <a:r>
              <a:rPr lang="de-DE" dirty="0">
                <a:solidFill>
                  <a:srgbClr val="002060"/>
                </a:solidFill>
              </a:rPr>
              <a:t>Enthaltungen: 6</a:t>
            </a:r>
          </a:p>
          <a:p>
            <a:r>
              <a:rPr lang="de-DE" dirty="0">
                <a:solidFill>
                  <a:srgbClr val="002060"/>
                </a:solidFill>
              </a:rPr>
              <a:t>Gegenstimmen: keine</a:t>
            </a:r>
          </a:p>
        </p:txBody>
      </p:sp>
    </p:spTree>
    <p:extLst>
      <p:ext uri="{BB962C8B-B14F-4D97-AF65-F5344CB8AC3E}">
        <p14:creationId xmlns:p14="http://schemas.microsoft.com/office/powerpoint/2010/main" val="1483288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de-DE" sz="2000" dirty="0"/>
              <a:t>Neuwahl des Vorstandes</a:t>
            </a:r>
          </a:p>
        </p:txBody>
      </p:sp>
      <p:sp>
        <p:nvSpPr>
          <p:cNvPr id="3" name="Untertitel 2"/>
          <p:cNvSpPr>
            <a:spLocks noGrp="1"/>
          </p:cNvSpPr>
          <p:nvPr>
            <p:ph type="subTitle" idx="1"/>
          </p:nvPr>
        </p:nvSpPr>
        <p:spPr/>
        <p:txBody>
          <a:bodyPr/>
          <a:lstStyle/>
          <a:p>
            <a:r>
              <a:rPr lang="de-DE" dirty="0"/>
              <a:t>Mitglieder</a:t>
            </a:r>
          </a:p>
        </p:txBody>
      </p:sp>
      <p:sp>
        <p:nvSpPr>
          <p:cNvPr id="5" name="Textfeld 4">
            <a:extLst>
              <a:ext uri="{FF2B5EF4-FFF2-40B4-BE49-F238E27FC236}">
                <a16:creationId xmlns:a16="http://schemas.microsoft.com/office/drawing/2014/main" id="{EC0E7C35-6280-44DF-9481-00C8F2E2B81A}"/>
              </a:ext>
            </a:extLst>
          </p:cNvPr>
          <p:cNvSpPr txBox="1"/>
          <p:nvPr/>
        </p:nvSpPr>
        <p:spPr>
          <a:xfrm>
            <a:off x="1043608" y="836712"/>
            <a:ext cx="6921152" cy="2062103"/>
          </a:xfrm>
          <a:prstGeom prst="rect">
            <a:avLst/>
          </a:prstGeom>
          <a:noFill/>
        </p:spPr>
        <p:txBody>
          <a:bodyPr wrap="square" rtlCol="0">
            <a:spAutoFit/>
          </a:bodyPr>
          <a:lstStyle/>
          <a:p>
            <a:r>
              <a:rPr lang="de-DE" sz="1600" dirty="0">
                <a:solidFill>
                  <a:srgbClr val="002060"/>
                </a:solidFill>
              </a:rPr>
              <a:t>Zur Wahl standen alle bisherigen Vorstandsmitglieder</a:t>
            </a:r>
          </a:p>
          <a:p>
            <a:r>
              <a:rPr lang="de-DE" sz="1600" dirty="0">
                <a:solidFill>
                  <a:srgbClr val="002060"/>
                </a:solidFill>
              </a:rPr>
              <a:t>Ergebnis der Abstimmung: </a:t>
            </a:r>
          </a:p>
          <a:p>
            <a:r>
              <a:rPr lang="de-DE" sz="1600" dirty="0">
                <a:solidFill>
                  <a:srgbClr val="002060"/>
                </a:solidFill>
              </a:rPr>
              <a:t>Name          Funktion         		 Dafür   Enthaltung  Dagegen</a:t>
            </a:r>
          </a:p>
          <a:p>
            <a:r>
              <a:rPr lang="de-DE" sz="1600" dirty="0">
                <a:solidFill>
                  <a:srgbClr val="002060"/>
                </a:solidFill>
              </a:rPr>
              <a:t>Wolfgang Eckert,  Vorsitzender	                   24……….1……………0 </a:t>
            </a:r>
          </a:p>
          <a:p>
            <a:r>
              <a:rPr lang="de-DE" sz="1600" dirty="0">
                <a:solidFill>
                  <a:srgbClr val="002060"/>
                </a:solidFill>
              </a:rPr>
              <a:t>Bettina Appelt, </a:t>
            </a:r>
            <a:r>
              <a:rPr lang="de-DE" sz="1600" dirty="0" err="1">
                <a:solidFill>
                  <a:srgbClr val="002060"/>
                </a:solidFill>
              </a:rPr>
              <a:t>stellvertr</a:t>
            </a:r>
            <a:r>
              <a:rPr lang="de-DE" sz="1600" dirty="0">
                <a:solidFill>
                  <a:srgbClr val="002060"/>
                </a:solidFill>
              </a:rPr>
              <a:t>. Vorsitzende               23……….1……………1</a:t>
            </a:r>
          </a:p>
          <a:p>
            <a:r>
              <a:rPr lang="de-DE" sz="1600" dirty="0">
                <a:solidFill>
                  <a:srgbClr val="002060"/>
                </a:solidFill>
              </a:rPr>
              <a:t>Klaus </a:t>
            </a:r>
            <a:r>
              <a:rPr lang="de-DE" sz="1600" dirty="0" err="1">
                <a:solidFill>
                  <a:srgbClr val="002060"/>
                </a:solidFill>
              </a:rPr>
              <a:t>Dienes</a:t>
            </a:r>
            <a:r>
              <a:rPr lang="de-DE" sz="1600" dirty="0">
                <a:solidFill>
                  <a:srgbClr val="002060"/>
                </a:solidFill>
              </a:rPr>
              <a:t>, Kassenwart		   24……….1……………0</a:t>
            </a:r>
          </a:p>
          <a:p>
            <a:r>
              <a:rPr lang="de-DE" sz="1600" dirty="0">
                <a:solidFill>
                  <a:srgbClr val="002060"/>
                </a:solidFill>
              </a:rPr>
              <a:t>Alexandra Wüst, Schriftführerin		   24……….1……………0</a:t>
            </a:r>
          </a:p>
          <a:p>
            <a:r>
              <a:rPr lang="de-DE" sz="1600" dirty="0">
                <a:solidFill>
                  <a:srgbClr val="002060"/>
                </a:solidFill>
              </a:rPr>
              <a:t>Klaus Marx 			   24……….1……………0</a:t>
            </a:r>
          </a:p>
        </p:txBody>
      </p:sp>
    </p:spTree>
    <p:extLst>
      <p:ext uri="{BB962C8B-B14F-4D97-AF65-F5344CB8AC3E}">
        <p14:creationId xmlns:p14="http://schemas.microsoft.com/office/powerpoint/2010/main" val="4123512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de-DE" sz="2000" dirty="0"/>
              <a:t>Verschiedenes</a:t>
            </a:r>
          </a:p>
        </p:txBody>
      </p:sp>
      <p:sp>
        <p:nvSpPr>
          <p:cNvPr id="3" name="Untertitel 2"/>
          <p:cNvSpPr>
            <a:spLocks noGrp="1"/>
          </p:cNvSpPr>
          <p:nvPr>
            <p:ph type="subTitle" idx="1"/>
          </p:nvPr>
        </p:nvSpPr>
        <p:spPr/>
        <p:txBody>
          <a:bodyPr/>
          <a:lstStyle/>
          <a:p>
            <a:r>
              <a:rPr lang="de-DE" dirty="0"/>
              <a:t>Wolfgang Eckert</a:t>
            </a:r>
          </a:p>
        </p:txBody>
      </p:sp>
    </p:spTree>
    <p:extLst>
      <p:ext uri="{BB962C8B-B14F-4D97-AF65-F5344CB8AC3E}">
        <p14:creationId xmlns:p14="http://schemas.microsoft.com/office/powerpoint/2010/main" val="641612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de-DE" sz="2000" dirty="0"/>
              <a:t>Begrüßung, Feststellung der Beschlussfähigkeit und Tagesordnung</a:t>
            </a:r>
          </a:p>
        </p:txBody>
      </p:sp>
      <p:sp>
        <p:nvSpPr>
          <p:cNvPr id="3" name="Untertitel 2"/>
          <p:cNvSpPr>
            <a:spLocks noGrp="1"/>
          </p:cNvSpPr>
          <p:nvPr>
            <p:ph type="subTitle" idx="1"/>
          </p:nvPr>
        </p:nvSpPr>
        <p:spPr/>
        <p:txBody>
          <a:bodyPr/>
          <a:lstStyle/>
          <a:p>
            <a:r>
              <a:rPr lang="de-DE" dirty="0"/>
              <a:t>Wolfgang Eckert</a:t>
            </a:r>
          </a:p>
        </p:txBody>
      </p:sp>
    </p:spTree>
    <p:extLst>
      <p:ext uri="{BB962C8B-B14F-4D97-AF65-F5344CB8AC3E}">
        <p14:creationId xmlns:p14="http://schemas.microsoft.com/office/powerpoint/2010/main" val="2167288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de-DE" sz="2000" dirty="0"/>
              <a:t>Bericht des Vorstandes</a:t>
            </a:r>
          </a:p>
        </p:txBody>
      </p:sp>
      <p:sp>
        <p:nvSpPr>
          <p:cNvPr id="3" name="Untertitel 2"/>
          <p:cNvSpPr>
            <a:spLocks noGrp="1"/>
          </p:cNvSpPr>
          <p:nvPr>
            <p:ph type="subTitle" idx="1"/>
          </p:nvPr>
        </p:nvSpPr>
        <p:spPr/>
        <p:txBody>
          <a:bodyPr/>
          <a:lstStyle/>
          <a:p>
            <a:r>
              <a:rPr lang="de-DE" dirty="0"/>
              <a:t>Wolfgang Eckert und Bettina Appelt</a:t>
            </a:r>
          </a:p>
        </p:txBody>
      </p:sp>
    </p:spTree>
    <p:extLst>
      <p:ext uri="{BB962C8B-B14F-4D97-AF65-F5344CB8AC3E}">
        <p14:creationId xmlns:p14="http://schemas.microsoft.com/office/powerpoint/2010/main" val="2536109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1801" y="3946857"/>
            <a:ext cx="4048125" cy="2276475"/>
          </a:xfrm>
          <a:prstGeom prst="rect">
            <a:avLst/>
          </a:prstGeom>
        </p:spPr>
      </p:pic>
      <p:sp>
        <p:nvSpPr>
          <p:cNvPr id="2" name="Titel 1"/>
          <p:cNvSpPr>
            <a:spLocks noGrp="1"/>
          </p:cNvSpPr>
          <p:nvPr>
            <p:ph type="title"/>
          </p:nvPr>
        </p:nvSpPr>
        <p:spPr/>
        <p:txBody>
          <a:bodyPr vert="horz" anchor="ctr">
            <a:normAutofit/>
          </a:bodyPr>
          <a:lstStyle/>
          <a:p>
            <a:r>
              <a:rPr lang="de-DE" sz="2400" dirty="0">
                <a:latin typeface="+mn-lt"/>
                <a:ea typeface="+mn-ea"/>
                <a:cs typeface="+mn-cs"/>
              </a:rPr>
              <a:t>Bericht des Vorstandes</a:t>
            </a:r>
          </a:p>
        </p:txBody>
      </p:sp>
      <p:sp>
        <p:nvSpPr>
          <p:cNvPr id="4" name="Foliennummernplatzhalter 22"/>
          <p:cNvSpPr>
            <a:spLocks noGrp="1"/>
          </p:cNvSpPr>
          <p:nvPr>
            <p:ph type="sldNum" sz="quarter" idx="4294967295"/>
          </p:nvPr>
        </p:nvSpPr>
        <p:spPr>
          <a:xfrm>
            <a:off x="612648" y="6356350"/>
            <a:ext cx="791000" cy="365760"/>
          </a:xfrm>
          <a:prstGeom prst="rect">
            <a:avLst/>
          </a:prstGeom>
        </p:spPr>
        <p:txBody>
          <a:bodyPr vert="horz"/>
          <a:lstStyle>
            <a:lvl1pPr algn="l" eaLnBrk="1" latinLnBrk="0" hangingPunct="1">
              <a:defRPr kumimoji="0" sz="1400">
                <a:solidFill>
                  <a:schemeClr val="tx2"/>
                </a:solidFill>
              </a:defRPr>
            </a:lvl1pPr>
          </a:lstStyle>
          <a:p>
            <a:fld id="{A5195538-A498-4382-97B2-531514DB3483}" type="slidenum">
              <a:rPr lang="de-DE" smtClean="0"/>
              <a:pPr/>
              <a:t>5</a:t>
            </a:fld>
            <a:endParaRPr lang="de-DE" dirty="0"/>
          </a:p>
        </p:txBody>
      </p:sp>
      <p:sp>
        <p:nvSpPr>
          <p:cNvPr id="5" name="Gerade Verbindung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Gleichschenkliges Dreiec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ußzeilenplatzhalter 4"/>
          <p:cNvSpPr>
            <a:spLocks noGrp="1"/>
          </p:cNvSpPr>
          <p:nvPr>
            <p:ph type="ftr" sz="quarter" idx="4294967295"/>
          </p:nvPr>
        </p:nvSpPr>
        <p:spPr>
          <a:xfrm>
            <a:off x="3131840" y="6356350"/>
            <a:ext cx="5760640" cy="365760"/>
          </a:xfrm>
          <a:prstGeom prst="rect">
            <a:avLst/>
          </a:prstGeom>
        </p:spPr>
        <p:txBody>
          <a:bodyPr vert="horz" anchor="ctr"/>
          <a:lstStyle>
            <a:lvl1pPr algn="r">
              <a:defRPr kumimoji="0" lang="de-DE" sz="1400" smtClean="0">
                <a:solidFill>
                  <a:schemeClr val="tx2"/>
                </a:solidFill>
              </a:defRPr>
            </a:lvl1pPr>
          </a:lstStyle>
          <a:p>
            <a:r>
              <a:rPr lang="de-DE" dirty="0"/>
              <a:t>Verein Für ein lebenswertes Mainz und Reinhessen –</a:t>
            </a:r>
          </a:p>
          <a:p>
            <a:r>
              <a:rPr lang="de-DE" dirty="0"/>
              <a:t>Gegen Fluglärm und den Ausbau des Frankfurter Flughafens e.V.</a:t>
            </a:r>
          </a:p>
        </p:txBody>
      </p:sp>
      <p:sp>
        <p:nvSpPr>
          <p:cNvPr id="14" name="Textfeld 13"/>
          <p:cNvSpPr txBox="1"/>
          <p:nvPr/>
        </p:nvSpPr>
        <p:spPr>
          <a:xfrm>
            <a:off x="1295636" y="833178"/>
            <a:ext cx="6552728" cy="707886"/>
          </a:xfrm>
          <a:prstGeom prst="rect">
            <a:avLst/>
          </a:prstGeom>
          <a:noFill/>
        </p:spPr>
        <p:txBody>
          <a:bodyPr wrap="square" rtlCol="0">
            <a:spAutoFit/>
          </a:bodyPr>
          <a:lstStyle/>
          <a:p>
            <a:pPr algn="ctr"/>
            <a:r>
              <a:rPr lang="de-DE" sz="2000" dirty="0"/>
              <a:t>Teilnahme an der Mahnwache </a:t>
            </a:r>
            <a:br>
              <a:rPr lang="de-DE" sz="2000" dirty="0"/>
            </a:br>
            <a:r>
              <a:rPr lang="de-DE" sz="2000" dirty="0"/>
              <a:t>zum Rheingau-Musikfestival, 18. Juni 2016</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7996" y="1642392"/>
            <a:ext cx="4955733" cy="2786871"/>
          </a:xfrm>
          <a:prstGeom prst="rect">
            <a:avLst/>
          </a:prstGeom>
        </p:spPr>
      </p:pic>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1584660"/>
            <a:ext cx="2654154" cy="4724394"/>
          </a:xfrm>
          <a:prstGeom prst="rect">
            <a:avLst/>
          </a:prstGeom>
        </p:spPr>
      </p:pic>
    </p:spTree>
    <p:extLst>
      <p:ext uri="{BB962C8B-B14F-4D97-AF65-F5344CB8AC3E}">
        <p14:creationId xmlns:p14="http://schemas.microsoft.com/office/powerpoint/2010/main" val="3371541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fik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6159" y="3551510"/>
            <a:ext cx="4048125" cy="2695575"/>
          </a:xfrm>
          <a:prstGeom prst="rect">
            <a:avLst/>
          </a:prstGeom>
        </p:spPr>
      </p:pic>
      <p:sp>
        <p:nvSpPr>
          <p:cNvPr id="2" name="Titel 1"/>
          <p:cNvSpPr>
            <a:spLocks noGrp="1"/>
          </p:cNvSpPr>
          <p:nvPr>
            <p:ph type="title"/>
          </p:nvPr>
        </p:nvSpPr>
        <p:spPr/>
        <p:txBody>
          <a:bodyPr vert="horz" anchor="ctr">
            <a:normAutofit/>
          </a:bodyPr>
          <a:lstStyle/>
          <a:p>
            <a:r>
              <a:rPr lang="de-DE" sz="2400" dirty="0">
                <a:latin typeface="+mn-lt"/>
                <a:ea typeface="+mn-ea"/>
                <a:cs typeface="+mn-cs"/>
              </a:rPr>
              <a:t>Bericht des Vorstandes</a:t>
            </a:r>
          </a:p>
        </p:txBody>
      </p:sp>
      <p:sp>
        <p:nvSpPr>
          <p:cNvPr id="4" name="Foliennummernplatzhalter 22"/>
          <p:cNvSpPr>
            <a:spLocks noGrp="1"/>
          </p:cNvSpPr>
          <p:nvPr>
            <p:ph type="sldNum" sz="quarter" idx="4294967295"/>
          </p:nvPr>
        </p:nvSpPr>
        <p:spPr>
          <a:xfrm>
            <a:off x="612648" y="6356350"/>
            <a:ext cx="791000" cy="365760"/>
          </a:xfrm>
          <a:prstGeom prst="rect">
            <a:avLst/>
          </a:prstGeom>
        </p:spPr>
        <p:txBody>
          <a:bodyPr vert="horz"/>
          <a:lstStyle>
            <a:lvl1pPr algn="l" eaLnBrk="1" latinLnBrk="0" hangingPunct="1">
              <a:defRPr kumimoji="0" sz="1400">
                <a:solidFill>
                  <a:schemeClr val="tx2"/>
                </a:solidFill>
              </a:defRPr>
            </a:lvl1pPr>
          </a:lstStyle>
          <a:p>
            <a:fld id="{A5195538-A498-4382-97B2-531514DB3483}" type="slidenum">
              <a:rPr lang="de-DE" smtClean="0"/>
              <a:pPr/>
              <a:t>6</a:t>
            </a:fld>
            <a:endParaRPr lang="de-DE" dirty="0"/>
          </a:p>
        </p:txBody>
      </p:sp>
      <p:sp>
        <p:nvSpPr>
          <p:cNvPr id="5" name="Gerade Verbindung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Gleichschenkliges Dreiec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ußzeilenplatzhalter 4"/>
          <p:cNvSpPr>
            <a:spLocks noGrp="1"/>
          </p:cNvSpPr>
          <p:nvPr>
            <p:ph type="ftr" sz="quarter" idx="4294967295"/>
          </p:nvPr>
        </p:nvSpPr>
        <p:spPr>
          <a:xfrm>
            <a:off x="3131840" y="6356350"/>
            <a:ext cx="5760640" cy="365760"/>
          </a:xfrm>
          <a:prstGeom prst="rect">
            <a:avLst/>
          </a:prstGeom>
        </p:spPr>
        <p:txBody>
          <a:bodyPr vert="horz" anchor="ctr"/>
          <a:lstStyle>
            <a:lvl1pPr algn="r">
              <a:defRPr kumimoji="0" lang="de-DE" sz="1400" smtClean="0">
                <a:solidFill>
                  <a:schemeClr val="tx2"/>
                </a:solidFill>
              </a:defRPr>
            </a:lvl1pPr>
          </a:lstStyle>
          <a:p>
            <a:r>
              <a:rPr lang="de-DE" dirty="0"/>
              <a:t>Verein Für ein lebenswertes Mainz und Reinhessen –</a:t>
            </a:r>
          </a:p>
          <a:p>
            <a:r>
              <a:rPr lang="de-DE" dirty="0"/>
              <a:t>Gegen Fluglärm und den Ausbau des Frankfurter Flughafens e.V.</a:t>
            </a:r>
          </a:p>
        </p:txBody>
      </p:sp>
      <p:sp>
        <p:nvSpPr>
          <p:cNvPr id="13" name="Rechteck 12"/>
          <p:cNvSpPr/>
          <p:nvPr/>
        </p:nvSpPr>
        <p:spPr>
          <a:xfrm>
            <a:off x="412728" y="1230652"/>
            <a:ext cx="4109138" cy="1015663"/>
          </a:xfrm>
          <a:prstGeom prst="rect">
            <a:avLst/>
          </a:prstGeom>
        </p:spPr>
        <p:txBody>
          <a:bodyPr wrap="none">
            <a:spAutoFit/>
          </a:bodyPr>
          <a:lstStyle/>
          <a:p>
            <a:pPr algn="ctr"/>
            <a:r>
              <a:rPr lang="de-DE" sz="2000" dirty="0"/>
              <a:t>Solidarisch gegen TTIP und CETA</a:t>
            </a:r>
          </a:p>
          <a:p>
            <a:pPr algn="ctr"/>
            <a:r>
              <a:rPr lang="de-DE" sz="2000" dirty="0"/>
              <a:t>Teilnahme an Großdemo in Frankfurt </a:t>
            </a:r>
            <a:br>
              <a:rPr lang="de-DE" sz="2000" dirty="0"/>
            </a:br>
            <a:r>
              <a:rPr lang="de-DE" sz="2000" dirty="0"/>
              <a:t>am 09. September 2016</a:t>
            </a: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50" y="2335768"/>
            <a:ext cx="4832375" cy="3217793"/>
          </a:xfrm>
          <a:prstGeom prst="rect">
            <a:avLst/>
          </a:prstGeom>
        </p:spPr>
      </p:pic>
      <p:pic>
        <p:nvPicPr>
          <p:cNvPr id="26" name="Grafik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2273" y="1230652"/>
            <a:ext cx="3635896" cy="2726922"/>
          </a:xfrm>
          <a:prstGeom prst="rect">
            <a:avLst/>
          </a:prstGeom>
        </p:spPr>
      </p:pic>
    </p:spTree>
    <p:extLst>
      <p:ext uri="{BB962C8B-B14F-4D97-AF65-F5344CB8AC3E}">
        <p14:creationId xmlns:p14="http://schemas.microsoft.com/office/powerpoint/2010/main" val="137885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anchor="ctr">
            <a:normAutofit/>
          </a:bodyPr>
          <a:lstStyle/>
          <a:p>
            <a:r>
              <a:rPr lang="de-DE" sz="2400" dirty="0">
                <a:latin typeface="+mn-lt"/>
                <a:ea typeface="+mn-ea"/>
                <a:cs typeface="+mn-cs"/>
              </a:rPr>
              <a:t>Bericht des Vorstandes</a:t>
            </a:r>
          </a:p>
        </p:txBody>
      </p:sp>
      <p:sp>
        <p:nvSpPr>
          <p:cNvPr id="4" name="Foliennummernplatzhalter 22"/>
          <p:cNvSpPr>
            <a:spLocks noGrp="1"/>
          </p:cNvSpPr>
          <p:nvPr>
            <p:ph type="sldNum" sz="quarter" idx="4294967295"/>
          </p:nvPr>
        </p:nvSpPr>
        <p:spPr>
          <a:xfrm>
            <a:off x="612648" y="6356350"/>
            <a:ext cx="791000" cy="365760"/>
          </a:xfrm>
          <a:prstGeom prst="rect">
            <a:avLst/>
          </a:prstGeom>
        </p:spPr>
        <p:txBody>
          <a:bodyPr vert="horz"/>
          <a:lstStyle>
            <a:lvl1pPr algn="l" eaLnBrk="1" latinLnBrk="0" hangingPunct="1">
              <a:defRPr kumimoji="0" sz="1400">
                <a:solidFill>
                  <a:schemeClr val="tx2"/>
                </a:solidFill>
              </a:defRPr>
            </a:lvl1pPr>
          </a:lstStyle>
          <a:p>
            <a:fld id="{A5195538-A498-4382-97B2-531514DB3483}" type="slidenum">
              <a:rPr lang="de-DE" smtClean="0"/>
              <a:pPr/>
              <a:t>7</a:t>
            </a:fld>
            <a:endParaRPr lang="de-DE" dirty="0"/>
          </a:p>
        </p:txBody>
      </p:sp>
      <p:sp>
        <p:nvSpPr>
          <p:cNvPr id="5" name="Gerade Verbindung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Gleichschenkliges Dreiec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ußzeilenplatzhalter 4"/>
          <p:cNvSpPr>
            <a:spLocks noGrp="1"/>
          </p:cNvSpPr>
          <p:nvPr>
            <p:ph type="ftr" sz="quarter" idx="4294967295"/>
          </p:nvPr>
        </p:nvSpPr>
        <p:spPr>
          <a:xfrm>
            <a:off x="3131840" y="6356350"/>
            <a:ext cx="5760640" cy="365760"/>
          </a:xfrm>
          <a:prstGeom prst="rect">
            <a:avLst/>
          </a:prstGeom>
        </p:spPr>
        <p:txBody>
          <a:bodyPr vert="horz" anchor="ctr"/>
          <a:lstStyle>
            <a:lvl1pPr algn="r">
              <a:defRPr kumimoji="0" lang="de-DE" sz="1400" smtClean="0">
                <a:solidFill>
                  <a:schemeClr val="tx2"/>
                </a:solidFill>
              </a:defRPr>
            </a:lvl1pPr>
          </a:lstStyle>
          <a:p>
            <a:r>
              <a:rPr lang="de-DE" dirty="0"/>
              <a:t>Verein Für ein lebenswertes Mainz und Reinhessen –</a:t>
            </a:r>
          </a:p>
          <a:p>
            <a:r>
              <a:rPr lang="de-DE" dirty="0"/>
              <a:t>Gegen Fluglärm und den Ausbau des Frankfurter Flughafens e.V.</a:t>
            </a:r>
          </a:p>
        </p:txBody>
      </p:sp>
      <p:sp>
        <p:nvSpPr>
          <p:cNvPr id="3" name="Rechteck 2"/>
          <p:cNvSpPr/>
          <p:nvPr/>
        </p:nvSpPr>
        <p:spPr>
          <a:xfrm>
            <a:off x="1835696" y="894115"/>
            <a:ext cx="6048672" cy="1200329"/>
          </a:xfrm>
          <a:prstGeom prst="rect">
            <a:avLst/>
          </a:prstGeom>
        </p:spPr>
        <p:txBody>
          <a:bodyPr wrap="square">
            <a:spAutoFit/>
          </a:bodyPr>
          <a:lstStyle/>
          <a:p>
            <a:pPr algn="ctr"/>
            <a:r>
              <a:rPr lang="de-DE" sz="2400" dirty="0"/>
              <a:t>Verkehrslärm auf dem "Festival der Zukunft – Umweltpolitik 3.0“ vom 09.-11.09.2016 </a:t>
            </a:r>
            <a:br>
              <a:rPr lang="de-DE" sz="2400" dirty="0"/>
            </a:br>
            <a:endParaRPr lang="de-DE" sz="2400" dirty="0"/>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644468"/>
            <a:ext cx="3707904" cy="2780928"/>
          </a:xfrm>
          <a:prstGeom prst="rect">
            <a:avLst/>
          </a:prstGeom>
        </p:spPr>
      </p:pic>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2041" y="1829856"/>
            <a:ext cx="3668332" cy="2751249"/>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5230" y="4040998"/>
            <a:ext cx="3120441" cy="2340330"/>
          </a:xfrm>
          <a:prstGeom prst="rect">
            <a:avLst/>
          </a:prstGeom>
        </p:spPr>
      </p:pic>
      <p:sp>
        <p:nvSpPr>
          <p:cNvPr id="11" name="Textfeld 10"/>
          <p:cNvSpPr txBox="1"/>
          <p:nvPr/>
        </p:nvSpPr>
        <p:spPr>
          <a:xfrm>
            <a:off x="5076056" y="4725144"/>
            <a:ext cx="3312368" cy="923330"/>
          </a:xfrm>
          <a:prstGeom prst="rect">
            <a:avLst/>
          </a:prstGeom>
          <a:noFill/>
        </p:spPr>
        <p:txBody>
          <a:bodyPr wrap="square" rtlCol="0">
            <a:spAutoFit/>
          </a:bodyPr>
          <a:lstStyle/>
          <a:p>
            <a:r>
              <a:rPr lang="de-DE" dirty="0"/>
              <a:t>In Zusammenarbeit mit den Berliner Mitstreitern – Einsatz der </a:t>
            </a:r>
            <a:r>
              <a:rPr lang="de-DE" dirty="0" err="1"/>
              <a:t>Lärmbox</a:t>
            </a:r>
            <a:r>
              <a:rPr lang="de-DE" dirty="0"/>
              <a:t> in Berlin</a:t>
            </a:r>
          </a:p>
        </p:txBody>
      </p:sp>
    </p:spTree>
    <p:extLst>
      <p:ext uri="{BB962C8B-B14F-4D97-AF65-F5344CB8AC3E}">
        <p14:creationId xmlns:p14="http://schemas.microsoft.com/office/powerpoint/2010/main" val="1725064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6" y="152400"/>
            <a:ext cx="6912768" cy="990600"/>
          </a:xfrm>
        </p:spPr>
        <p:txBody>
          <a:bodyPr vert="horz" anchor="ctr">
            <a:normAutofit/>
          </a:bodyPr>
          <a:lstStyle/>
          <a:p>
            <a:r>
              <a:rPr lang="de-DE" sz="2400" dirty="0">
                <a:latin typeface="+mn-lt"/>
                <a:ea typeface="+mn-ea"/>
                <a:cs typeface="+mn-cs"/>
              </a:rPr>
              <a:t>Bericht des Vorstandes</a:t>
            </a:r>
          </a:p>
        </p:txBody>
      </p:sp>
      <p:sp>
        <p:nvSpPr>
          <p:cNvPr id="4" name="Foliennummernplatzhalter 22"/>
          <p:cNvSpPr>
            <a:spLocks noGrp="1"/>
          </p:cNvSpPr>
          <p:nvPr>
            <p:ph type="sldNum" sz="quarter" idx="4294967295"/>
          </p:nvPr>
        </p:nvSpPr>
        <p:spPr>
          <a:xfrm>
            <a:off x="612648" y="6356350"/>
            <a:ext cx="791000" cy="365760"/>
          </a:xfrm>
          <a:prstGeom prst="rect">
            <a:avLst/>
          </a:prstGeom>
        </p:spPr>
        <p:txBody>
          <a:bodyPr vert="horz"/>
          <a:lstStyle>
            <a:lvl1pPr algn="l" eaLnBrk="1" latinLnBrk="0" hangingPunct="1">
              <a:defRPr kumimoji="0" sz="1400">
                <a:solidFill>
                  <a:schemeClr val="tx2"/>
                </a:solidFill>
              </a:defRPr>
            </a:lvl1pPr>
          </a:lstStyle>
          <a:p>
            <a:fld id="{A5195538-A498-4382-97B2-531514DB3483}" type="slidenum">
              <a:rPr lang="de-DE" smtClean="0"/>
              <a:pPr/>
              <a:t>8</a:t>
            </a:fld>
            <a:endParaRPr lang="de-DE" dirty="0"/>
          </a:p>
        </p:txBody>
      </p:sp>
      <p:sp>
        <p:nvSpPr>
          <p:cNvPr id="5" name="Gerade Verbindung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Gleichschenkliges Dreiec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ußzeilenplatzhalter 4"/>
          <p:cNvSpPr>
            <a:spLocks noGrp="1"/>
          </p:cNvSpPr>
          <p:nvPr>
            <p:ph type="ftr" sz="quarter" idx="4294967295"/>
          </p:nvPr>
        </p:nvSpPr>
        <p:spPr>
          <a:xfrm>
            <a:off x="3131840" y="6356350"/>
            <a:ext cx="5760640" cy="365760"/>
          </a:xfrm>
          <a:prstGeom prst="rect">
            <a:avLst/>
          </a:prstGeom>
        </p:spPr>
        <p:txBody>
          <a:bodyPr vert="horz" anchor="ctr"/>
          <a:lstStyle>
            <a:lvl1pPr algn="r">
              <a:defRPr kumimoji="0" lang="de-DE" sz="1400" smtClean="0">
                <a:solidFill>
                  <a:schemeClr val="tx2"/>
                </a:solidFill>
              </a:defRPr>
            </a:lvl1pPr>
          </a:lstStyle>
          <a:p>
            <a:r>
              <a:rPr lang="de-DE" dirty="0"/>
              <a:t>Verein Für ein lebenswertes Mainz und Reinhessen –</a:t>
            </a:r>
          </a:p>
          <a:p>
            <a:r>
              <a:rPr lang="de-DE" dirty="0"/>
              <a:t>Gegen Fluglärm und den Ausbau des Frankfurter Flughafens e.V.</a:t>
            </a:r>
          </a:p>
        </p:txBody>
      </p:sp>
      <p:sp>
        <p:nvSpPr>
          <p:cNvPr id="8" name="Rechteck 7"/>
          <p:cNvSpPr/>
          <p:nvPr/>
        </p:nvSpPr>
        <p:spPr>
          <a:xfrm>
            <a:off x="919864" y="842073"/>
            <a:ext cx="7266447" cy="646331"/>
          </a:xfrm>
          <a:prstGeom prst="rect">
            <a:avLst/>
          </a:prstGeom>
        </p:spPr>
        <p:txBody>
          <a:bodyPr wrap="square">
            <a:spAutoFit/>
          </a:bodyPr>
          <a:lstStyle/>
          <a:p>
            <a:r>
              <a:rPr lang="de-DE" dirty="0"/>
              <a:t>Mit dem </a:t>
            </a:r>
            <a:r>
              <a:rPr lang="de-DE" dirty="0" err="1"/>
              <a:t>Trullo</a:t>
            </a:r>
            <a:r>
              <a:rPr lang="de-DE" dirty="0"/>
              <a:t> gegen Lärm und für mehr Ruhe in </a:t>
            </a:r>
            <a:r>
              <a:rPr lang="de-DE" dirty="0" err="1"/>
              <a:t>Zornheim</a:t>
            </a:r>
            <a:r>
              <a:rPr lang="de-DE" dirty="0"/>
              <a:t>, 04. 09. 2016 unter der Leitung von Harald </a:t>
            </a:r>
            <a:r>
              <a:rPr lang="de-DE" dirty="0" err="1"/>
              <a:t>Jaensch</a:t>
            </a:r>
            <a:endParaRPr lang="de-DE" dirty="0"/>
          </a:p>
        </p:txBody>
      </p:sp>
      <p:pic>
        <p:nvPicPr>
          <p:cNvPr id="14" name="Grafik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1457164"/>
            <a:ext cx="3121211" cy="4685488"/>
          </a:xfrm>
          <a:prstGeom prst="rect">
            <a:avLst/>
          </a:prstGeom>
        </p:spPr>
      </p:pic>
      <p:pic>
        <p:nvPicPr>
          <p:cNvPr id="16" name="Grafik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730873"/>
            <a:ext cx="4048125" cy="2066925"/>
          </a:xfrm>
          <a:prstGeom prst="rect">
            <a:avLst/>
          </a:prstGeom>
        </p:spPr>
      </p:pic>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696" y="3903060"/>
            <a:ext cx="3428618" cy="2613817"/>
          </a:xfrm>
          <a:prstGeom prst="rect">
            <a:avLst/>
          </a:prstGeom>
        </p:spPr>
      </p:pic>
    </p:spTree>
    <p:extLst>
      <p:ext uri="{BB962C8B-B14F-4D97-AF65-F5344CB8AC3E}">
        <p14:creationId xmlns:p14="http://schemas.microsoft.com/office/powerpoint/2010/main" val="2672873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fik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8314" y="4142948"/>
            <a:ext cx="2480321" cy="2095142"/>
          </a:xfrm>
          <a:prstGeom prst="rect">
            <a:avLst/>
          </a:prstGeom>
        </p:spPr>
      </p:pic>
      <p:pic>
        <p:nvPicPr>
          <p:cNvPr id="17" name="Grafik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368" y="1110541"/>
            <a:ext cx="3242417" cy="4577530"/>
          </a:xfrm>
          <a:prstGeom prst="rect">
            <a:avLst/>
          </a:prstGeom>
        </p:spPr>
      </p:pic>
      <p:sp>
        <p:nvSpPr>
          <p:cNvPr id="2" name="Titel 1"/>
          <p:cNvSpPr>
            <a:spLocks noGrp="1"/>
          </p:cNvSpPr>
          <p:nvPr>
            <p:ph type="title"/>
          </p:nvPr>
        </p:nvSpPr>
        <p:spPr/>
        <p:txBody>
          <a:bodyPr vert="horz" anchor="ctr">
            <a:normAutofit/>
          </a:bodyPr>
          <a:lstStyle/>
          <a:p>
            <a:r>
              <a:rPr lang="de-DE" sz="2400" dirty="0">
                <a:latin typeface="+mn-lt"/>
                <a:ea typeface="+mn-ea"/>
                <a:cs typeface="+mn-cs"/>
              </a:rPr>
              <a:t>Bericht des Vorstandes</a:t>
            </a:r>
          </a:p>
        </p:txBody>
      </p:sp>
      <p:sp>
        <p:nvSpPr>
          <p:cNvPr id="4" name="Foliennummernplatzhalter 22"/>
          <p:cNvSpPr>
            <a:spLocks noGrp="1"/>
          </p:cNvSpPr>
          <p:nvPr>
            <p:ph type="sldNum" sz="quarter" idx="4294967295"/>
          </p:nvPr>
        </p:nvSpPr>
        <p:spPr>
          <a:xfrm>
            <a:off x="612648" y="6356350"/>
            <a:ext cx="791000" cy="365760"/>
          </a:xfrm>
          <a:prstGeom prst="rect">
            <a:avLst/>
          </a:prstGeom>
        </p:spPr>
        <p:txBody>
          <a:bodyPr vert="horz"/>
          <a:lstStyle>
            <a:lvl1pPr algn="l" eaLnBrk="1" latinLnBrk="0" hangingPunct="1">
              <a:defRPr kumimoji="0" sz="1400">
                <a:solidFill>
                  <a:schemeClr val="tx2"/>
                </a:solidFill>
              </a:defRPr>
            </a:lvl1pPr>
          </a:lstStyle>
          <a:p>
            <a:fld id="{A5195538-A498-4382-97B2-531514DB3483}" type="slidenum">
              <a:rPr lang="de-DE" smtClean="0"/>
              <a:pPr/>
              <a:t>9</a:t>
            </a:fld>
            <a:endParaRPr lang="de-DE" dirty="0"/>
          </a:p>
        </p:txBody>
      </p:sp>
      <p:sp>
        <p:nvSpPr>
          <p:cNvPr id="5" name="Gerade Verbindung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Gleichschenkliges Dreiec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ußzeilenplatzhalter 4"/>
          <p:cNvSpPr>
            <a:spLocks noGrp="1"/>
          </p:cNvSpPr>
          <p:nvPr>
            <p:ph type="ftr" sz="quarter" idx="4294967295"/>
          </p:nvPr>
        </p:nvSpPr>
        <p:spPr>
          <a:xfrm>
            <a:off x="3131840" y="6356350"/>
            <a:ext cx="5760640" cy="365760"/>
          </a:xfrm>
          <a:prstGeom prst="rect">
            <a:avLst/>
          </a:prstGeom>
        </p:spPr>
        <p:txBody>
          <a:bodyPr vert="horz" anchor="ctr"/>
          <a:lstStyle>
            <a:lvl1pPr algn="r">
              <a:defRPr kumimoji="0" lang="de-DE" sz="1400" smtClean="0">
                <a:solidFill>
                  <a:schemeClr val="tx2"/>
                </a:solidFill>
              </a:defRPr>
            </a:lvl1pPr>
          </a:lstStyle>
          <a:p>
            <a:r>
              <a:rPr lang="de-DE" dirty="0"/>
              <a:t>Verein Für ein lebenswertes Mainz und Reinhessen –</a:t>
            </a:r>
          </a:p>
          <a:p>
            <a:r>
              <a:rPr lang="de-DE" dirty="0"/>
              <a:t>Gegen Fluglärm und den Ausbau des Frankfurter Flughafens e.V.</a:t>
            </a:r>
          </a:p>
        </p:txBody>
      </p:sp>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2709" y="1101630"/>
            <a:ext cx="5449771" cy="2917152"/>
          </a:xfrm>
          <a:prstGeom prst="rect">
            <a:avLst/>
          </a:prstGeom>
        </p:spPr>
      </p:pic>
      <p:pic>
        <p:nvPicPr>
          <p:cNvPr id="21" name="Grafik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5736" y="4146398"/>
            <a:ext cx="3534435" cy="2195508"/>
          </a:xfrm>
          <a:prstGeom prst="rect">
            <a:avLst/>
          </a:prstGeom>
        </p:spPr>
      </p:pic>
    </p:spTree>
    <p:extLst>
      <p:ext uri="{BB962C8B-B14F-4D97-AF65-F5344CB8AC3E}">
        <p14:creationId xmlns:p14="http://schemas.microsoft.com/office/powerpoint/2010/main" val="33715417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dentliche Mitgliederversammlung 2014-05-07">
  <a:themeElements>
    <a:clrScheme name="Okeanos">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keanos">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keanos">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Ordentliche Mitgliederversammlung 2014-05-07</Template>
  <TotalTime>0</TotalTime>
  <Words>890</Words>
  <Application>Microsoft Office PowerPoint</Application>
  <PresentationFormat>Bildschirmpräsentation (4:3)</PresentationFormat>
  <Paragraphs>159</Paragraphs>
  <Slides>28</Slides>
  <Notes>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28</vt:i4>
      </vt:variant>
    </vt:vector>
  </HeadingPairs>
  <TitlesOfParts>
    <vt:vector size="36" baseType="lpstr">
      <vt:lpstr>Arial</vt:lpstr>
      <vt:lpstr>Bookman Old Style</vt:lpstr>
      <vt:lpstr>Calibri</vt:lpstr>
      <vt:lpstr>Gill Sans MT</vt:lpstr>
      <vt:lpstr>Liberation Serif</vt:lpstr>
      <vt:lpstr>Wingdings</vt:lpstr>
      <vt:lpstr>Wingdings 3</vt:lpstr>
      <vt:lpstr>Ordentliche Mitgliederversammlung 2014-05-07</vt:lpstr>
      <vt:lpstr>Ordentliche Mitgliederversammlung 17. Mai 2017</vt:lpstr>
      <vt:lpstr>Tagesordnung</vt:lpstr>
      <vt:lpstr>Begrüßung, Feststellung der Beschlussfähigkeit und Tagesordnung</vt:lpstr>
      <vt:lpstr>Bericht des Vorstandes</vt:lpstr>
      <vt:lpstr>Bericht des Vorstandes</vt:lpstr>
      <vt:lpstr>Bericht des Vorstandes</vt:lpstr>
      <vt:lpstr>Bericht des Vorstandes</vt:lpstr>
      <vt:lpstr>Bericht des Vorstandes</vt:lpstr>
      <vt:lpstr>Bericht des Vorstandes</vt:lpstr>
      <vt:lpstr>Bericht des Vorstandes</vt:lpstr>
      <vt:lpstr>Bericht des Vorstandes</vt:lpstr>
      <vt:lpstr>Bericht des Vorstandes</vt:lpstr>
      <vt:lpstr>Bericht des Vorstandes</vt:lpstr>
      <vt:lpstr>Bericht des Vorstandes</vt:lpstr>
      <vt:lpstr>Bericht des Vorstandes</vt:lpstr>
      <vt:lpstr>Bericht des Vorstandes</vt:lpstr>
      <vt:lpstr>Bericht des Vorstandes</vt:lpstr>
      <vt:lpstr>Bericht des Vorstandes</vt:lpstr>
      <vt:lpstr>Bericht des Vorstandes</vt:lpstr>
      <vt:lpstr>Geplante Aktivitäten 2017</vt:lpstr>
      <vt:lpstr>Nächste Termine 2017</vt:lpstr>
      <vt:lpstr>Stand der juristischen Auseinandersetzung um den    Flughafenausbau</vt:lpstr>
      <vt:lpstr>Bericht des Schatzmeisters</vt:lpstr>
      <vt:lpstr>Bericht der Kassenprüfer</vt:lpstr>
      <vt:lpstr>Entlastung des Schatzmeisters</vt:lpstr>
      <vt:lpstr>Entlastung des Vorstandes</vt:lpstr>
      <vt:lpstr>Neuwahl des Vorstandes</vt:lpstr>
      <vt:lpstr>Verschiedenes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Ordentliche Mitgliederversammlung 07. Mai 2014</dc:title>
  <dc:creator>Alexandra Wüst</dc:creator>
  <cp:lastModifiedBy>Bettina Appelt</cp:lastModifiedBy>
  <cp:revision>157</cp:revision>
  <cp:lastPrinted>2015-06-08T13:12:24Z</cp:lastPrinted>
  <dcterms:created xsi:type="dcterms:W3CDTF">2014-05-04T11:09:37Z</dcterms:created>
  <dcterms:modified xsi:type="dcterms:W3CDTF">2018-04-06T10:48:08Z</dcterms:modified>
</cp:coreProperties>
</file>